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75" r:id="rId2"/>
    <p:sldId id="751" r:id="rId3"/>
    <p:sldId id="1502" r:id="rId4"/>
    <p:sldId id="1246" r:id="rId5"/>
    <p:sldId id="1523" r:id="rId6"/>
    <p:sldId id="599" r:id="rId7"/>
    <p:sldId id="1529" r:id="rId8"/>
    <p:sldId id="1500" r:id="rId9"/>
    <p:sldId id="1501" r:id="rId10"/>
    <p:sldId id="1530" r:id="rId11"/>
    <p:sldId id="1498" r:id="rId12"/>
    <p:sldId id="1532" r:id="rId13"/>
    <p:sldId id="598" r:id="rId14"/>
    <p:sldId id="601" r:id="rId15"/>
    <p:sldId id="1521" r:id="rId16"/>
    <p:sldId id="520" r:id="rId1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orient="horz" pos="2015">
          <p15:clr>
            <a:srgbClr val="A4A3A4"/>
          </p15:clr>
        </p15:guide>
        <p15:guide id="3" orient="horz" pos="2279">
          <p15:clr>
            <a:srgbClr val="A4A3A4"/>
          </p15:clr>
        </p15:guide>
        <p15:guide id="4" pos="93">
          <p15:clr>
            <a:srgbClr val="A4A3A4"/>
          </p15:clr>
        </p15:guide>
        <p15:guide id="5" pos="5688">
          <p15:clr>
            <a:srgbClr val="A4A3A4"/>
          </p15:clr>
        </p15:guide>
        <p15:guide id="6" pos="159">
          <p15:clr>
            <a:srgbClr val="A4A3A4"/>
          </p15:clr>
        </p15:guide>
        <p15:guide id="7" orient="horz" pos="559">
          <p15:clr>
            <a:srgbClr val="A4A3A4"/>
          </p15:clr>
        </p15:guide>
        <p15:guide id="8" orient="horz" pos="389">
          <p15:clr>
            <a:srgbClr val="A4A3A4"/>
          </p15:clr>
        </p15:guide>
        <p15:guide id="9" pos="5191">
          <p15:clr>
            <a:srgbClr val="A4A3A4"/>
          </p15:clr>
        </p15:guide>
        <p15:guide id="10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88121"/>
    <a:srgbClr val="92D050"/>
    <a:srgbClr val="A7B809"/>
    <a:srgbClr val="003399"/>
    <a:srgbClr val="81BD31"/>
    <a:srgbClr val="003366"/>
    <a:srgbClr val="E1E6E5"/>
    <a:srgbClr val="8C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2607" autoAdjust="0"/>
  </p:normalViewPr>
  <p:slideViewPr>
    <p:cSldViewPr snapToGrid="0">
      <p:cViewPr varScale="1">
        <p:scale>
          <a:sx n="144" d="100"/>
          <a:sy n="144" d="100"/>
        </p:scale>
        <p:origin x="132" y="102"/>
      </p:cViewPr>
      <p:guideLst>
        <p:guide orient="horz" pos="1160"/>
        <p:guide orient="horz" pos="2015"/>
        <p:guide orient="horz" pos="2279"/>
        <p:guide pos="93"/>
        <p:guide pos="5688"/>
        <p:guide pos="159"/>
        <p:guide orient="horz" pos="559"/>
        <p:guide orient="horz" pos="389"/>
        <p:guide pos="5191"/>
        <p:guide pos="297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23222252707282E-2"/>
          <c:y val="9.6435899636971828E-2"/>
          <c:w val="0.96075831294896585"/>
          <c:h val="0.64014798036158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6F-4A61-9D20-57F6F6F80DB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6F-4A61-9D20-57F6F6F80DB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F6F-4A61-9D20-57F6F6F80DB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6F-4A61-9D20-57F6F6F80DB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F6F-4A61-9D20-57F6F6F80DB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6F-4A61-9D20-57F6F6F80DB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F6F-4A61-9D20-57F6F6F80DB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F6F-4A61-9D20-57F6F6F80DB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F6F-4A61-9D20-57F6F6F80DB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F6F-4A61-9D20-57F6F6F80DB5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F6F-4A61-9D20-57F6F6F80DB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F6F-4A61-9D20-57F6F6F80DB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F6F-4A61-9D20-57F6F6F80DB5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6F6F-4A61-9D20-57F6F6F80DB5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F6F-4A61-9D20-57F6F6F80DB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F6F-4A61-9D20-57F6F6F80DB5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6F-4A61-9D20-57F6F6F80DB5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6F6F-4A61-9D20-57F6F6F80DB5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6F6F-4A61-9D20-57F6F6F80DB5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6F6F-4A61-9D20-57F6F6F80DB5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6F6F-4A61-9D20-57F6F6F80DB5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6F6F-4A61-9D20-57F6F6F80DB5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6F6F-4A61-9D20-57F6F6F80DB5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6F6F-4A61-9D20-57F6F6F80DB5}"/>
              </c:ext>
            </c:extLst>
          </c:dPt>
          <c:dLbls>
            <c:dLbl>
              <c:idx val="5"/>
              <c:layout>
                <c:manualLayout>
                  <c:x val="0"/>
                  <c:y val="6.85881798263260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6F-4A61-9D20-57F6F6F80DB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Planilha1!$B$2:$B$11</c:f>
              <c:strCache>
                <c:ptCount val="10"/>
                <c:pt idx="0">
                  <c:v>Biometano de Biogás</c:v>
                </c:pt>
                <c:pt idx="1">
                  <c:v>Biodiesel sebo</c:v>
                </c:pt>
                <c:pt idx="2">
                  <c:v>Biodiesel soja</c:v>
                </c:pt>
                <c:pt idx="3">
                  <c:v>Etanol 2G Stand Alone</c:v>
                </c:pt>
                <c:pt idx="4">
                  <c:v>BioQAV HEFA</c:v>
                </c:pt>
                <c:pt idx="5">
                  <c:v>Etanol 1G2G</c:v>
                </c:pt>
                <c:pt idx="6">
                  <c:v>Etanol 1G</c:v>
                </c:pt>
                <c:pt idx="7">
                  <c:v>Etanol de Milho Flex</c:v>
                </c:pt>
                <c:pt idx="8">
                  <c:v>Etanol de Milho Stand Alone</c:v>
                </c:pt>
                <c:pt idx="9">
                  <c:v>Etanol de Milho Importado</c:v>
                </c:pt>
              </c:strCache>
            </c:strRef>
          </c:cat>
          <c:val>
            <c:numRef>
              <c:f>Planilha1!$C$2:$C$11</c:f>
              <c:numCache>
                <c:formatCode>_-* #,##0_-;\-* #,##0_-;_-* "-"??_-;_-@_-</c:formatCode>
                <c:ptCount val="10"/>
                <c:pt idx="0">
                  <c:v>277.53419526573288</c:v>
                </c:pt>
                <c:pt idx="1">
                  <c:v>364.65314921752724</c:v>
                </c:pt>
                <c:pt idx="2">
                  <c:v>504.29457258009217</c:v>
                </c:pt>
                <c:pt idx="3">
                  <c:v>552.88232521114901</c:v>
                </c:pt>
                <c:pt idx="4">
                  <c:v>591.29612109744562</c:v>
                </c:pt>
                <c:pt idx="5">
                  <c:v>667.40336915436228</c:v>
                </c:pt>
                <c:pt idx="6">
                  <c:v>686.20172204191249</c:v>
                </c:pt>
                <c:pt idx="7">
                  <c:v>707.83569556878024</c:v>
                </c:pt>
                <c:pt idx="8">
                  <c:v>749.67010269912316</c:v>
                </c:pt>
                <c:pt idx="9">
                  <c:v>950.96130300717721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F6F-4A61-9D20-57F6F6F80D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962376"/>
        <c:axId val="226628848"/>
      </c:barChart>
      <c:catAx>
        <c:axId val="192962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226628848"/>
        <c:crosses val="autoZero"/>
        <c:auto val="1"/>
        <c:lblAlgn val="ctr"/>
        <c:lblOffset val="100"/>
        <c:noMultiLvlLbl val="0"/>
      </c:catAx>
      <c:valAx>
        <c:axId val="226628848"/>
        <c:scaling>
          <c:orientation val="minMax"/>
        </c:scaling>
        <c:delete val="1"/>
        <c:axPos val="l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192962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463AB-0CE6-4CE8-9393-3C4B9C7F3503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58694-2B45-4F38-9D8F-76488D993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343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582A6-104D-44B1-AAD6-9625F72D11AF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A002E-E619-4313-A06C-B81B2F0CB1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060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1ABEB-C836-4263-868B-86D43420377A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20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1ABEB-C836-4263-868B-86D43420377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88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916-E00F-4A2A-9E48-77B6347E3201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6032-DBF1-46BC-875F-FD436B2F9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4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916-E00F-4A2A-9E48-77B6347E3201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6032-DBF1-46BC-875F-FD436B2F9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66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916-E00F-4A2A-9E48-77B6347E3201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6032-DBF1-46BC-875F-FD436B2F9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8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916-E00F-4A2A-9E48-77B6347E3201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6032-DBF1-46BC-875F-FD436B2F9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2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916-E00F-4A2A-9E48-77B6347E3201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6032-DBF1-46BC-875F-FD436B2F9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09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916-E00F-4A2A-9E48-77B6347E3201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6032-DBF1-46BC-875F-FD436B2F9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3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916-E00F-4A2A-9E48-77B6347E3201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6032-DBF1-46BC-875F-FD436B2F9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916-E00F-4A2A-9E48-77B6347E3201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6032-DBF1-46BC-875F-FD436B2F9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0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916-E00F-4A2A-9E48-77B6347E3201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6032-DBF1-46BC-875F-FD436B2F9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86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916-E00F-4A2A-9E48-77B6347E3201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6032-DBF1-46BC-875F-FD436B2F9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9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1916-E00F-4A2A-9E48-77B6347E3201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6032-DBF1-46BC-875F-FD436B2F9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4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51916-E00F-4A2A-9E48-77B6347E3201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6032-DBF1-46BC-875F-FD436B2F9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32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9"/>
            <a:ext cx="9144000" cy="5143500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F5214141-1D19-48CD-9096-757A4B4340D8}"/>
              </a:ext>
            </a:extLst>
          </p:cNvPr>
          <p:cNvGrpSpPr/>
          <p:nvPr/>
        </p:nvGrpSpPr>
        <p:grpSpPr>
          <a:xfrm>
            <a:off x="1899469" y="540086"/>
            <a:ext cx="2501545" cy="1008000"/>
            <a:chOff x="1651184" y="602530"/>
            <a:chExt cx="2501545" cy="1008000"/>
          </a:xfrm>
        </p:grpSpPr>
        <p:grpSp>
          <p:nvGrpSpPr>
            <p:cNvPr id="7" name="Grupo 6"/>
            <p:cNvGrpSpPr/>
            <p:nvPr/>
          </p:nvGrpSpPr>
          <p:grpSpPr>
            <a:xfrm>
              <a:off x="1651184" y="848489"/>
              <a:ext cx="2369944" cy="588783"/>
              <a:chOff x="9690101" y="7034213"/>
              <a:chExt cx="3048000" cy="757238"/>
            </a:xfrm>
          </p:grpSpPr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11039476" y="7053263"/>
                <a:ext cx="236538" cy="704850"/>
              </a:xfrm>
              <a:prstGeom prst="rect">
                <a:avLst/>
              </a:prstGeom>
              <a:solidFill>
                <a:srgbClr val="8C9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9690101" y="7038975"/>
                <a:ext cx="1214438" cy="730250"/>
              </a:xfrm>
              <a:custGeom>
                <a:avLst/>
                <a:gdLst>
                  <a:gd name="T0" fmla="*/ 254 w 324"/>
                  <a:gd name="T1" fmla="*/ 0 h 195"/>
                  <a:gd name="T2" fmla="*/ 193 w 324"/>
                  <a:gd name="T3" fmla="*/ 28 h 195"/>
                  <a:gd name="T4" fmla="*/ 188 w 324"/>
                  <a:gd name="T5" fmla="*/ 37 h 195"/>
                  <a:gd name="T6" fmla="*/ 187 w 324"/>
                  <a:gd name="T7" fmla="*/ 37 h 195"/>
                  <a:gd name="T8" fmla="*/ 187 w 324"/>
                  <a:gd name="T9" fmla="*/ 4 h 195"/>
                  <a:gd name="T10" fmla="*/ 130 w 324"/>
                  <a:gd name="T11" fmla="*/ 4 h 195"/>
                  <a:gd name="T12" fmla="*/ 130 w 324"/>
                  <a:gd name="T13" fmla="*/ 81 h 195"/>
                  <a:gd name="T14" fmla="*/ 130 w 324"/>
                  <a:gd name="T15" fmla="*/ 89 h 195"/>
                  <a:gd name="T16" fmla="*/ 91 w 324"/>
                  <a:gd name="T17" fmla="*/ 137 h 195"/>
                  <a:gd name="T18" fmla="*/ 62 w 324"/>
                  <a:gd name="T19" fmla="*/ 92 h 195"/>
                  <a:gd name="T20" fmla="*/ 62 w 324"/>
                  <a:gd name="T21" fmla="*/ 4 h 195"/>
                  <a:gd name="T22" fmla="*/ 0 w 324"/>
                  <a:gd name="T23" fmla="*/ 4 h 195"/>
                  <a:gd name="T24" fmla="*/ 0 w 324"/>
                  <a:gd name="T25" fmla="*/ 117 h 195"/>
                  <a:gd name="T26" fmla="*/ 69 w 324"/>
                  <a:gd name="T27" fmla="*/ 195 h 195"/>
                  <a:gd name="T28" fmla="*/ 130 w 324"/>
                  <a:gd name="T29" fmla="*/ 161 h 195"/>
                  <a:gd name="T30" fmla="*/ 135 w 324"/>
                  <a:gd name="T31" fmla="*/ 152 h 195"/>
                  <a:gd name="T32" fmla="*/ 136 w 324"/>
                  <a:gd name="T33" fmla="*/ 152 h 195"/>
                  <a:gd name="T34" fmla="*/ 136 w 324"/>
                  <a:gd name="T35" fmla="*/ 192 h 195"/>
                  <a:gd name="T36" fmla="*/ 193 w 324"/>
                  <a:gd name="T37" fmla="*/ 192 h 195"/>
                  <a:gd name="T38" fmla="*/ 193 w 324"/>
                  <a:gd name="T39" fmla="*/ 109 h 195"/>
                  <a:gd name="T40" fmla="*/ 193 w 324"/>
                  <a:gd name="T41" fmla="*/ 100 h 195"/>
                  <a:gd name="T42" fmla="*/ 232 w 324"/>
                  <a:gd name="T43" fmla="*/ 52 h 195"/>
                  <a:gd name="T44" fmla="*/ 261 w 324"/>
                  <a:gd name="T45" fmla="*/ 98 h 195"/>
                  <a:gd name="T46" fmla="*/ 261 w 324"/>
                  <a:gd name="T47" fmla="*/ 192 h 195"/>
                  <a:gd name="T48" fmla="*/ 324 w 324"/>
                  <a:gd name="T49" fmla="*/ 192 h 195"/>
                  <a:gd name="T50" fmla="*/ 324 w 324"/>
                  <a:gd name="T51" fmla="*/ 72 h 195"/>
                  <a:gd name="T52" fmla="*/ 254 w 324"/>
                  <a:gd name="T53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4" h="195">
                    <a:moveTo>
                      <a:pt x="254" y="0"/>
                    </a:moveTo>
                    <a:cubicBezTo>
                      <a:pt x="229" y="0"/>
                      <a:pt x="207" y="9"/>
                      <a:pt x="193" y="28"/>
                    </a:cubicBezTo>
                    <a:cubicBezTo>
                      <a:pt x="191" y="31"/>
                      <a:pt x="190" y="34"/>
                      <a:pt x="188" y="37"/>
                    </a:cubicBezTo>
                    <a:cubicBezTo>
                      <a:pt x="187" y="37"/>
                      <a:pt x="187" y="37"/>
                      <a:pt x="187" y="37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30" y="81"/>
                      <a:pt x="130" y="81"/>
                      <a:pt x="130" y="81"/>
                    </a:cubicBezTo>
                    <a:cubicBezTo>
                      <a:pt x="130" y="84"/>
                      <a:pt x="130" y="87"/>
                      <a:pt x="130" y="89"/>
                    </a:cubicBezTo>
                    <a:cubicBezTo>
                      <a:pt x="128" y="122"/>
                      <a:pt x="115" y="137"/>
                      <a:pt x="91" y="137"/>
                    </a:cubicBezTo>
                    <a:cubicBezTo>
                      <a:pt x="74" y="137"/>
                      <a:pt x="62" y="126"/>
                      <a:pt x="62" y="92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57"/>
                      <a:pt x="20" y="195"/>
                      <a:pt x="69" y="195"/>
                    </a:cubicBezTo>
                    <a:cubicBezTo>
                      <a:pt x="94" y="195"/>
                      <a:pt x="117" y="181"/>
                      <a:pt x="130" y="161"/>
                    </a:cubicBezTo>
                    <a:cubicBezTo>
                      <a:pt x="132" y="158"/>
                      <a:pt x="134" y="155"/>
                      <a:pt x="135" y="152"/>
                    </a:cubicBezTo>
                    <a:cubicBezTo>
                      <a:pt x="136" y="152"/>
                      <a:pt x="136" y="152"/>
                      <a:pt x="136" y="152"/>
                    </a:cubicBezTo>
                    <a:cubicBezTo>
                      <a:pt x="136" y="192"/>
                      <a:pt x="136" y="192"/>
                      <a:pt x="136" y="192"/>
                    </a:cubicBezTo>
                    <a:cubicBezTo>
                      <a:pt x="193" y="192"/>
                      <a:pt x="193" y="192"/>
                      <a:pt x="193" y="192"/>
                    </a:cubicBezTo>
                    <a:cubicBezTo>
                      <a:pt x="193" y="109"/>
                      <a:pt x="193" y="109"/>
                      <a:pt x="193" y="109"/>
                    </a:cubicBezTo>
                    <a:cubicBezTo>
                      <a:pt x="193" y="106"/>
                      <a:pt x="193" y="103"/>
                      <a:pt x="193" y="100"/>
                    </a:cubicBezTo>
                    <a:cubicBezTo>
                      <a:pt x="195" y="67"/>
                      <a:pt x="208" y="52"/>
                      <a:pt x="232" y="52"/>
                    </a:cubicBezTo>
                    <a:cubicBezTo>
                      <a:pt x="249" y="52"/>
                      <a:pt x="261" y="64"/>
                      <a:pt x="261" y="98"/>
                    </a:cubicBezTo>
                    <a:cubicBezTo>
                      <a:pt x="261" y="192"/>
                      <a:pt x="261" y="192"/>
                      <a:pt x="261" y="192"/>
                    </a:cubicBezTo>
                    <a:cubicBezTo>
                      <a:pt x="324" y="192"/>
                      <a:pt x="324" y="192"/>
                      <a:pt x="324" y="192"/>
                    </a:cubicBezTo>
                    <a:cubicBezTo>
                      <a:pt x="324" y="72"/>
                      <a:pt x="324" y="72"/>
                      <a:pt x="324" y="72"/>
                    </a:cubicBezTo>
                    <a:cubicBezTo>
                      <a:pt x="324" y="35"/>
                      <a:pt x="304" y="0"/>
                      <a:pt x="254" y="0"/>
                    </a:cubicBezTo>
                  </a:path>
                </a:pathLst>
              </a:custGeom>
              <a:solidFill>
                <a:srgbClr val="8C9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11372851" y="7034213"/>
                <a:ext cx="1365250" cy="757238"/>
              </a:xfrm>
              <a:custGeom>
                <a:avLst/>
                <a:gdLst>
                  <a:gd name="T0" fmla="*/ 302 w 364"/>
                  <a:gd name="T1" fmla="*/ 1 h 202"/>
                  <a:gd name="T2" fmla="*/ 295 w 364"/>
                  <a:gd name="T3" fmla="*/ 0 h 202"/>
                  <a:gd name="T4" fmla="*/ 229 w 364"/>
                  <a:gd name="T5" fmla="*/ 36 h 202"/>
                  <a:gd name="T6" fmla="*/ 196 w 364"/>
                  <a:gd name="T7" fmla="*/ 92 h 202"/>
                  <a:gd name="T8" fmla="*/ 148 w 364"/>
                  <a:gd name="T9" fmla="*/ 144 h 202"/>
                  <a:gd name="T10" fmla="*/ 119 w 364"/>
                  <a:gd name="T11" fmla="*/ 148 h 202"/>
                  <a:gd name="T12" fmla="*/ 67 w 364"/>
                  <a:gd name="T13" fmla="*/ 99 h 202"/>
                  <a:gd name="T14" fmla="*/ 72 w 364"/>
                  <a:gd name="T15" fmla="*/ 74 h 202"/>
                  <a:gd name="T16" fmla="*/ 116 w 364"/>
                  <a:gd name="T17" fmla="*/ 48 h 202"/>
                  <a:gd name="T18" fmla="*/ 155 w 364"/>
                  <a:gd name="T19" fmla="*/ 58 h 202"/>
                  <a:gd name="T20" fmla="*/ 159 w 364"/>
                  <a:gd name="T21" fmla="*/ 11 h 202"/>
                  <a:gd name="T22" fmla="*/ 108 w 364"/>
                  <a:gd name="T23" fmla="*/ 1 h 202"/>
                  <a:gd name="T24" fmla="*/ 0 w 364"/>
                  <a:gd name="T25" fmla="*/ 98 h 202"/>
                  <a:gd name="T26" fmla="*/ 84 w 364"/>
                  <a:gd name="T27" fmla="*/ 194 h 202"/>
                  <a:gd name="T28" fmla="*/ 172 w 364"/>
                  <a:gd name="T29" fmla="*/ 172 h 202"/>
                  <a:gd name="T30" fmla="*/ 245 w 364"/>
                  <a:gd name="T31" fmla="*/ 67 h 202"/>
                  <a:gd name="T32" fmla="*/ 273 w 364"/>
                  <a:gd name="T33" fmla="*/ 53 h 202"/>
                  <a:gd name="T34" fmla="*/ 302 w 364"/>
                  <a:gd name="T35" fmla="*/ 98 h 202"/>
                  <a:gd name="T36" fmla="*/ 302 w 364"/>
                  <a:gd name="T37" fmla="*/ 193 h 202"/>
                  <a:gd name="T38" fmla="*/ 364 w 364"/>
                  <a:gd name="T39" fmla="*/ 193 h 202"/>
                  <a:gd name="T40" fmla="*/ 364 w 364"/>
                  <a:gd name="T41" fmla="*/ 73 h 202"/>
                  <a:gd name="T42" fmla="*/ 302 w 364"/>
                  <a:gd name="T43" fmla="*/ 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4" h="202">
                    <a:moveTo>
                      <a:pt x="302" y="1"/>
                    </a:moveTo>
                    <a:cubicBezTo>
                      <a:pt x="300" y="1"/>
                      <a:pt x="298" y="0"/>
                      <a:pt x="295" y="0"/>
                    </a:cubicBezTo>
                    <a:cubicBezTo>
                      <a:pt x="251" y="0"/>
                      <a:pt x="229" y="36"/>
                      <a:pt x="229" y="36"/>
                    </a:cubicBezTo>
                    <a:cubicBezTo>
                      <a:pt x="216" y="51"/>
                      <a:pt x="208" y="76"/>
                      <a:pt x="196" y="92"/>
                    </a:cubicBezTo>
                    <a:cubicBezTo>
                      <a:pt x="189" y="103"/>
                      <a:pt x="172" y="133"/>
                      <a:pt x="148" y="144"/>
                    </a:cubicBezTo>
                    <a:cubicBezTo>
                      <a:pt x="143" y="146"/>
                      <a:pt x="131" y="148"/>
                      <a:pt x="119" y="148"/>
                    </a:cubicBezTo>
                    <a:cubicBezTo>
                      <a:pt x="92" y="148"/>
                      <a:pt x="67" y="129"/>
                      <a:pt x="67" y="99"/>
                    </a:cubicBezTo>
                    <a:cubicBezTo>
                      <a:pt x="67" y="90"/>
                      <a:pt x="69" y="81"/>
                      <a:pt x="72" y="74"/>
                    </a:cubicBezTo>
                    <a:cubicBezTo>
                      <a:pt x="80" y="57"/>
                      <a:pt x="96" y="48"/>
                      <a:pt x="116" y="48"/>
                    </a:cubicBezTo>
                    <a:cubicBezTo>
                      <a:pt x="131" y="48"/>
                      <a:pt x="143" y="51"/>
                      <a:pt x="155" y="58"/>
                    </a:cubicBezTo>
                    <a:cubicBezTo>
                      <a:pt x="159" y="11"/>
                      <a:pt x="159" y="11"/>
                      <a:pt x="159" y="11"/>
                    </a:cubicBezTo>
                    <a:cubicBezTo>
                      <a:pt x="145" y="4"/>
                      <a:pt x="128" y="1"/>
                      <a:pt x="108" y="1"/>
                    </a:cubicBezTo>
                    <a:cubicBezTo>
                      <a:pt x="47" y="1"/>
                      <a:pt x="0" y="36"/>
                      <a:pt x="0" y="98"/>
                    </a:cubicBezTo>
                    <a:cubicBezTo>
                      <a:pt x="0" y="151"/>
                      <a:pt x="35" y="185"/>
                      <a:pt x="84" y="194"/>
                    </a:cubicBezTo>
                    <a:cubicBezTo>
                      <a:pt x="134" y="202"/>
                      <a:pt x="160" y="184"/>
                      <a:pt x="172" y="172"/>
                    </a:cubicBezTo>
                    <a:cubicBezTo>
                      <a:pt x="207" y="139"/>
                      <a:pt x="245" y="67"/>
                      <a:pt x="245" y="67"/>
                    </a:cubicBezTo>
                    <a:cubicBezTo>
                      <a:pt x="251" y="57"/>
                      <a:pt x="257" y="53"/>
                      <a:pt x="273" y="53"/>
                    </a:cubicBezTo>
                    <a:cubicBezTo>
                      <a:pt x="289" y="53"/>
                      <a:pt x="302" y="64"/>
                      <a:pt x="302" y="98"/>
                    </a:cubicBezTo>
                    <a:cubicBezTo>
                      <a:pt x="302" y="193"/>
                      <a:pt x="302" y="193"/>
                      <a:pt x="302" y="193"/>
                    </a:cubicBezTo>
                    <a:cubicBezTo>
                      <a:pt x="364" y="193"/>
                      <a:pt x="364" y="193"/>
                      <a:pt x="364" y="193"/>
                    </a:cubicBezTo>
                    <a:cubicBezTo>
                      <a:pt x="364" y="73"/>
                      <a:pt x="364" y="73"/>
                      <a:pt x="364" y="73"/>
                    </a:cubicBezTo>
                    <a:cubicBezTo>
                      <a:pt x="364" y="37"/>
                      <a:pt x="346" y="4"/>
                      <a:pt x="302" y="1"/>
                    </a:cubicBezTo>
                  </a:path>
                </a:pathLst>
              </a:custGeom>
              <a:solidFill>
                <a:srgbClr val="8C9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" name="Oval 14"/>
              <p:cNvSpPr>
                <a:spLocks noChangeArrowheads="1"/>
              </p:cNvSpPr>
              <p:nvPr/>
            </p:nvSpPr>
            <p:spPr bwMode="auto">
              <a:xfrm>
                <a:off x="12261851" y="7427913"/>
                <a:ext cx="169863" cy="169863"/>
              </a:xfrm>
              <a:prstGeom prst="ellipse">
                <a:avLst/>
              </a:prstGeom>
              <a:solidFill>
                <a:srgbClr val="8C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cxnSp>
          <p:nvCxnSpPr>
            <p:cNvPr id="12" name="Conector reto 11"/>
            <p:cNvCxnSpPr/>
            <p:nvPr/>
          </p:nvCxnSpPr>
          <p:spPr>
            <a:xfrm>
              <a:off x="4152729" y="602530"/>
              <a:ext cx="0" cy="1008000"/>
            </a:xfrm>
            <a:prstGeom prst="line">
              <a:avLst/>
            </a:prstGeom>
            <a:ln>
              <a:solidFill>
                <a:srgbClr val="81B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aixaDeTexto 14"/>
          <p:cNvSpPr txBox="1"/>
          <p:nvPr/>
        </p:nvSpPr>
        <p:spPr>
          <a:xfrm>
            <a:off x="4519979" y="494851"/>
            <a:ext cx="4150448" cy="10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Desafios e oportunidades para as empresas e fornecedores do setor sucroenergético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158734" y="40595"/>
            <a:ext cx="5484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   15 de agosto de 2018 – João Pessoa/PB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80DAB8-F05E-4570-BA9E-B518FFD31B3E}"/>
              </a:ext>
            </a:extLst>
          </p:cNvPr>
          <p:cNvSpPr txBox="1"/>
          <p:nvPr/>
        </p:nvSpPr>
        <p:spPr>
          <a:xfrm>
            <a:off x="5325525" y="1766960"/>
            <a:ext cx="3728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Century Gothic" panose="020B0502020202020204" pitchFamily="34" charset="0"/>
              </a:rPr>
              <a:t>Antonio de Padua Rodrigues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997FF0-3B5C-423F-B49C-1506810733F3}"/>
              </a:ext>
            </a:extLst>
          </p:cNvPr>
          <p:cNvSpPr txBox="1"/>
          <p:nvPr/>
        </p:nvSpPr>
        <p:spPr>
          <a:xfrm>
            <a:off x="5325525" y="2090523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Diretor Técnico</a:t>
            </a:r>
          </a:p>
        </p:txBody>
      </p:sp>
    </p:spTree>
    <p:extLst>
      <p:ext uri="{BB962C8B-B14F-4D97-AF65-F5344CB8AC3E}">
        <p14:creationId xmlns:p14="http://schemas.microsoft.com/office/powerpoint/2010/main" val="394962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2719909" y="253161"/>
            <a:ext cx="5694108" cy="1302658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marL="514350" indent="-514350" algn="r">
              <a:lnSpc>
                <a:spcPct val="150000"/>
              </a:lnSpc>
              <a:buClr>
                <a:srgbClr val="FF0000"/>
              </a:buClr>
              <a:buSzPct val="120000"/>
              <a:buFont typeface="+mj-lt"/>
              <a:buAutoNum type="arabicPeriod" startAt="3"/>
              <a:defRPr/>
            </a:pPr>
            <a:r>
              <a:rPr lang="pt-BR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Necessidade de certificação para emitir </a:t>
            </a:r>
            <a:r>
              <a:rPr lang="pt-BR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CBio</a:t>
            </a:r>
            <a:endParaRPr lang="pt-BR" sz="1600" i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D9AAE189-9CB4-4217-9196-6EEF80B96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4" y="1822270"/>
            <a:ext cx="2108322" cy="295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909AA06-742E-43B4-BE40-FD38A10C4D7B}"/>
              </a:ext>
            </a:extLst>
          </p:cNvPr>
          <p:cNvSpPr txBox="1"/>
          <p:nvPr/>
        </p:nvSpPr>
        <p:spPr>
          <a:xfrm>
            <a:off x="3531220" y="2022088"/>
            <a:ext cx="48827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Mudança no controle e no planejamento das operações: </a:t>
            </a:r>
          </a:p>
          <a:p>
            <a:endParaRPr lang="pt-BR" dirty="0">
              <a:latin typeface="Century Gothic" panose="020B0502020202020204" pitchFamily="34" charset="0"/>
            </a:endParaRPr>
          </a:p>
          <a:p>
            <a:r>
              <a:rPr lang="pt-BR" dirty="0">
                <a:latin typeface="Century Gothic" panose="020B0502020202020204" pitchFamily="34" charset="0"/>
              </a:rPr>
              <a:t>* Produtor terá atestar todos os valores da calculadora</a:t>
            </a:r>
          </a:p>
          <a:p>
            <a:endParaRPr lang="pt-BR" dirty="0">
              <a:latin typeface="Century Gothic" panose="020B0502020202020204" pitchFamily="34" charset="0"/>
            </a:endParaRPr>
          </a:p>
          <a:p>
            <a:r>
              <a:rPr lang="pt-BR" dirty="0">
                <a:latin typeface="Century Gothic" panose="020B0502020202020204" pitchFamily="34" charset="0"/>
              </a:rPr>
              <a:t>* Número de </a:t>
            </a:r>
            <a:r>
              <a:rPr lang="pt-BR" dirty="0" err="1">
                <a:latin typeface="Century Gothic" panose="020B0502020202020204" pitchFamily="34" charset="0"/>
              </a:rPr>
              <a:t>CBio</a:t>
            </a:r>
            <a:r>
              <a:rPr lang="pt-BR" dirty="0">
                <a:latin typeface="Century Gothic" panose="020B0502020202020204" pitchFamily="34" charset="0"/>
              </a:rPr>
              <a:t> ofertado dependerá da eficiência ambiental de cada produtor</a:t>
            </a:r>
          </a:p>
        </p:txBody>
      </p:sp>
    </p:spTree>
    <p:extLst>
      <p:ext uri="{BB962C8B-B14F-4D97-AF65-F5344CB8AC3E}">
        <p14:creationId xmlns:p14="http://schemas.microsoft.com/office/powerpoint/2010/main" val="6853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/>
          <p:nvPr/>
        </p:nvGrpSpPr>
        <p:grpSpPr>
          <a:xfrm>
            <a:off x="3119632" y="1119038"/>
            <a:ext cx="2934889" cy="960983"/>
            <a:chOff x="-470079" y="5362143"/>
            <a:chExt cx="4908346" cy="1840651"/>
          </a:xfrm>
        </p:grpSpPr>
        <p:pic>
          <p:nvPicPr>
            <p:cNvPr id="29" name="Imagem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2" r="15343"/>
            <a:stretch/>
          </p:blipFill>
          <p:spPr>
            <a:xfrm>
              <a:off x="-470079" y="5544027"/>
              <a:ext cx="1704910" cy="16587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" name="Elipse 30"/>
            <p:cNvSpPr/>
            <p:nvPr/>
          </p:nvSpPr>
          <p:spPr>
            <a:xfrm>
              <a:off x="3293290" y="5362143"/>
              <a:ext cx="1144977" cy="1144979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4471358" y="1231936"/>
            <a:ext cx="4225239" cy="858983"/>
            <a:chOff x="-1153534" y="5290468"/>
            <a:chExt cx="7066346" cy="1567101"/>
          </a:xfrm>
        </p:grpSpPr>
        <p:pic>
          <p:nvPicPr>
            <p:cNvPr id="42" name="Imagem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37" t="2972" r="17896" b="1480"/>
            <a:stretch/>
          </p:blipFill>
          <p:spPr>
            <a:xfrm>
              <a:off x="-1153534" y="5290468"/>
              <a:ext cx="1567102" cy="15671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0" name="Elipse 39"/>
            <p:cNvSpPr/>
            <p:nvPr/>
          </p:nvSpPr>
          <p:spPr>
            <a:xfrm>
              <a:off x="4767834" y="5363940"/>
              <a:ext cx="1144978" cy="1144979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6922274" y="1106942"/>
            <a:ext cx="1165973" cy="1037791"/>
            <a:chOff x="7889931" y="4778816"/>
            <a:chExt cx="640080" cy="660110"/>
          </a:xfrm>
        </p:grpSpPr>
        <p:grpSp>
          <p:nvGrpSpPr>
            <p:cNvPr id="45" name="Grupo 44"/>
            <p:cNvGrpSpPr/>
            <p:nvPr/>
          </p:nvGrpSpPr>
          <p:grpSpPr>
            <a:xfrm>
              <a:off x="7889931" y="4778816"/>
              <a:ext cx="640080" cy="640081"/>
              <a:chOff x="6743659" y="3456520"/>
              <a:chExt cx="1705200" cy="1688586"/>
            </a:xfrm>
            <a:noFill/>
          </p:grpSpPr>
          <p:sp>
            <p:nvSpPr>
              <p:cNvPr id="47" name="Retângulo 46"/>
              <p:cNvSpPr/>
              <p:nvPr/>
            </p:nvSpPr>
            <p:spPr>
              <a:xfrm rot="16200000">
                <a:off x="6751966" y="3448213"/>
                <a:ext cx="1688586" cy="1705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1" wrap="none" lIns="68580" tIns="34290" rIns="68580" bIns="34290" numCol="1">
                <a:prstTxWarp prst="textCircle">
                  <a:avLst/>
                </a:prstTxWarp>
                <a:spAutoFit/>
              </a:bodyPr>
              <a:lstStyle/>
              <a:p>
                <a:pPr algn="ctr" defTabSz="685800"/>
                <a:endParaRPr lang="en-US" sz="1050" b="1" dirty="0">
                  <a:ln w="19050">
                    <a:noFill/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8" name="Elipse 47"/>
              <p:cNvSpPr/>
              <p:nvPr/>
            </p:nvSpPr>
            <p:spPr>
              <a:xfrm>
                <a:off x="6843772" y="3548331"/>
                <a:ext cx="1504967" cy="1504966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6" name="Picture 2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8025" y="4844566"/>
              <a:ext cx="612648" cy="5943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" name="Grupo 49"/>
          <p:cNvGrpSpPr/>
          <p:nvPr/>
        </p:nvGrpSpPr>
        <p:grpSpPr>
          <a:xfrm>
            <a:off x="418413" y="1125508"/>
            <a:ext cx="1041529" cy="989747"/>
            <a:chOff x="7148085" y="2442239"/>
            <a:chExt cx="1516377" cy="1604869"/>
          </a:xfrm>
          <a:noFill/>
        </p:grpSpPr>
        <p:pic>
          <p:nvPicPr>
            <p:cNvPr id="52" name="Imagem 51"/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3" r="21415" b="9724"/>
            <a:stretch/>
          </p:blipFill>
          <p:spPr>
            <a:xfrm>
              <a:off x="7148085" y="2504388"/>
              <a:ext cx="1516377" cy="15427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3" name="Elipse 52"/>
            <p:cNvSpPr/>
            <p:nvPr/>
          </p:nvSpPr>
          <p:spPr>
            <a:xfrm>
              <a:off x="7159495" y="2442239"/>
              <a:ext cx="1504967" cy="1504967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1722114" y="1251251"/>
            <a:ext cx="1082096" cy="868892"/>
            <a:chOff x="6212728" y="1341619"/>
            <a:chExt cx="3283002" cy="3056280"/>
          </a:xfrm>
          <a:noFill/>
        </p:grpSpPr>
        <p:grpSp>
          <p:nvGrpSpPr>
            <p:cNvPr id="60" name="Grupo 59"/>
            <p:cNvGrpSpPr/>
            <p:nvPr/>
          </p:nvGrpSpPr>
          <p:grpSpPr>
            <a:xfrm>
              <a:off x="6212728" y="1341619"/>
              <a:ext cx="3283002" cy="3056280"/>
              <a:chOff x="4164021" y="1917683"/>
              <a:chExt cx="3283002" cy="3056280"/>
            </a:xfrm>
            <a:grpFill/>
          </p:grpSpPr>
          <p:pic>
            <p:nvPicPr>
              <p:cNvPr id="62" name="Imagem 61"/>
              <p:cNvPicPr>
                <a:picLocks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34" r="8097"/>
              <a:stretch/>
            </p:blipFill>
            <p:spPr>
              <a:xfrm>
                <a:off x="4164021" y="1917683"/>
                <a:ext cx="3283002" cy="30562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63" name="Elipse 62"/>
              <p:cNvSpPr/>
              <p:nvPr/>
            </p:nvSpPr>
            <p:spPr>
              <a:xfrm>
                <a:off x="5331605" y="2172461"/>
                <a:ext cx="1504967" cy="1504967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61" name="Retângulo 60"/>
            <p:cNvSpPr/>
            <p:nvPr/>
          </p:nvSpPr>
          <p:spPr>
            <a:xfrm rot="16200000">
              <a:off x="7288502" y="1496280"/>
              <a:ext cx="1688586" cy="17051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1" wrap="none" lIns="68580" tIns="34290" rIns="68580" bIns="34290" numCol="1">
              <a:prstTxWarp prst="textCircle">
                <a:avLst/>
              </a:prstTxWarp>
              <a:spAutoFit/>
            </a:bodyPr>
            <a:lstStyle/>
            <a:p>
              <a:pPr algn="ctr" defTabSz="685800"/>
              <a:endParaRPr lang="en-US" sz="1500" b="1" dirty="0">
                <a:ln w="19050">
                  <a:noFill/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76" name="CaixaDeTexto 75"/>
          <p:cNvSpPr txBox="1"/>
          <p:nvPr/>
        </p:nvSpPr>
        <p:spPr>
          <a:xfrm>
            <a:off x="702939" y="2091972"/>
            <a:ext cx="1019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Plantio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1893564" y="2091972"/>
            <a:ext cx="1019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Colheita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3199009" y="2087167"/>
            <a:ext cx="1019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Produção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4437259" y="2096217"/>
            <a:ext cx="1019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Transporte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5736027" y="2120486"/>
            <a:ext cx="118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Distribuição</a:t>
            </a:r>
          </a:p>
        </p:txBody>
      </p:sp>
      <p:sp>
        <p:nvSpPr>
          <p:cNvPr id="81" name="CaixaDeTexto 80"/>
          <p:cNvSpPr txBox="1"/>
          <p:nvPr/>
        </p:nvSpPr>
        <p:spPr>
          <a:xfrm>
            <a:off x="7035434" y="2096217"/>
            <a:ext cx="1019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Consumo</a:t>
            </a:r>
          </a:p>
        </p:txBody>
      </p:sp>
      <p:pic>
        <p:nvPicPr>
          <p:cNvPr id="83" name="Imagem 82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84" y="1235688"/>
            <a:ext cx="917108" cy="86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1" name="Conector reto 90"/>
          <p:cNvCxnSpPr/>
          <p:nvPr/>
        </p:nvCxnSpPr>
        <p:spPr>
          <a:xfrm>
            <a:off x="4091788" y="1693602"/>
            <a:ext cx="405000" cy="265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/>
          <p:cNvCxnSpPr/>
          <p:nvPr/>
        </p:nvCxnSpPr>
        <p:spPr>
          <a:xfrm>
            <a:off x="5393976" y="1699232"/>
            <a:ext cx="405000" cy="265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/>
          <p:cNvCxnSpPr/>
          <p:nvPr/>
        </p:nvCxnSpPr>
        <p:spPr>
          <a:xfrm>
            <a:off x="6698087" y="1705587"/>
            <a:ext cx="405000" cy="265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79"/>
          <p:cNvGrpSpPr>
            <a:grpSpLocks noChangeAspect="1"/>
          </p:cNvGrpSpPr>
          <p:nvPr/>
        </p:nvGrpSpPr>
        <p:grpSpPr bwMode="auto">
          <a:xfrm>
            <a:off x="7083935" y="2470931"/>
            <a:ext cx="868748" cy="1282862"/>
            <a:chOff x="5848" y="85"/>
            <a:chExt cx="850" cy="1547"/>
          </a:xfrm>
          <a:solidFill>
            <a:srgbClr val="00B050"/>
          </a:solidFill>
        </p:grpSpPr>
        <p:sp>
          <p:nvSpPr>
            <p:cNvPr id="114" name="Freeform 80"/>
            <p:cNvSpPr>
              <a:spLocks/>
            </p:cNvSpPr>
            <p:nvPr/>
          </p:nvSpPr>
          <p:spPr bwMode="auto">
            <a:xfrm>
              <a:off x="6294" y="1608"/>
              <a:ext cx="85" cy="24"/>
            </a:xfrm>
            <a:custGeom>
              <a:avLst/>
              <a:gdLst>
                <a:gd name="T0" fmla="*/ 3 w 36"/>
                <a:gd name="T1" fmla="*/ 2 h 10"/>
                <a:gd name="T2" fmla="*/ 3 w 36"/>
                <a:gd name="T3" fmla="*/ 8 h 10"/>
                <a:gd name="T4" fmla="*/ 33 w 36"/>
                <a:gd name="T5" fmla="*/ 10 h 10"/>
                <a:gd name="T6" fmla="*/ 32 w 36"/>
                <a:gd name="T7" fmla="*/ 3 h 10"/>
                <a:gd name="T8" fmla="*/ 23 w 36"/>
                <a:gd name="T9" fmla="*/ 0 h 10"/>
                <a:gd name="T10" fmla="*/ 18 w 36"/>
                <a:gd name="T11" fmla="*/ 3 h 10"/>
                <a:gd name="T12" fmla="*/ 12 w 36"/>
                <a:gd name="T13" fmla="*/ 2 h 10"/>
                <a:gd name="T14" fmla="*/ 9 w 36"/>
                <a:gd name="T15" fmla="*/ 3 h 10"/>
                <a:gd name="T16" fmla="*/ 5 w 36"/>
                <a:gd name="T17" fmla="*/ 5 h 10"/>
                <a:gd name="T18" fmla="*/ 3 w 36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0">
                  <a:moveTo>
                    <a:pt x="3" y="2"/>
                  </a:moveTo>
                  <a:cubicBezTo>
                    <a:pt x="3" y="2"/>
                    <a:pt x="0" y="6"/>
                    <a:pt x="3" y="8"/>
                  </a:cubicBezTo>
                  <a:cubicBezTo>
                    <a:pt x="6" y="10"/>
                    <a:pt x="30" y="10"/>
                    <a:pt x="33" y="10"/>
                  </a:cubicBezTo>
                  <a:cubicBezTo>
                    <a:pt x="36" y="10"/>
                    <a:pt x="33" y="5"/>
                    <a:pt x="32" y="3"/>
                  </a:cubicBezTo>
                  <a:cubicBezTo>
                    <a:pt x="31" y="0"/>
                    <a:pt x="23" y="0"/>
                    <a:pt x="23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reeform 81"/>
            <p:cNvSpPr>
              <a:spLocks/>
            </p:cNvSpPr>
            <p:nvPr/>
          </p:nvSpPr>
          <p:spPr bwMode="auto">
            <a:xfrm>
              <a:off x="6309" y="1256"/>
              <a:ext cx="68" cy="355"/>
            </a:xfrm>
            <a:custGeom>
              <a:avLst/>
              <a:gdLst>
                <a:gd name="T0" fmla="*/ 0 w 29"/>
                <a:gd name="T1" fmla="*/ 150 h 150"/>
                <a:gd name="T2" fmla="*/ 4 w 29"/>
                <a:gd name="T3" fmla="*/ 147 h 150"/>
                <a:gd name="T4" fmla="*/ 8 w 29"/>
                <a:gd name="T5" fmla="*/ 149 h 150"/>
                <a:gd name="T6" fmla="*/ 17 w 29"/>
                <a:gd name="T7" fmla="*/ 147 h 150"/>
                <a:gd name="T8" fmla="*/ 24 w 29"/>
                <a:gd name="T9" fmla="*/ 147 h 150"/>
                <a:gd name="T10" fmla="*/ 29 w 29"/>
                <a:gd name="T11" fmla="*/ 150 h 150"/>
                <a:gd name="T12" fmla="*/ 25 w 29"/>
                <a:gd name="T13" fmla="*/ 75 h 150"/>
                <a:gd name="T14" fmla="*/ 28 w 29"/>
                <a:gd name="T15" fmla="*/ 0 h 150"/>
                <a:gd name="T16" fmla="*/ 17 w 29"/>
                <a:gd name="T17" fmla="*/ 0 h 150"/>
                <a:gd name="T18" fmla="*/ 15 w 29"/>
                <a:gd name="T19" fmla="*/ 8 h 150"/>
                <a:gd name="T20" fmla="*/ 11 w 29"/>
                <a:gd name="T21" fmla="*/ 2 h 150"/>
                <a:gd name="T22" fmla="*/ 3 w 29"/>
                <a:gd name="T23" fmla="*/ 7 h 150"/>
                <a:gd name="T24" fmla="*/ 5 w 29"/>
                <a:gd name="T25" fmla="*/ 75 h 150"/>
                <a:gd name="T26" fmla="*/ 0 w 29"/>
                <a:gd name="T2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150">
                  <a:moveTo>
                    <a:pt x="0" y="150"/>
                  </a:moveTo>
                  <a:cubicBezTo>
                    <a:pt x="4" y="147"/>
                    <a:pt x="4" y="147"/>
                    <a:pt x="4" y="147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0"/>
                    <a:pt x="25" y="108"/>
                    <a:pt x="25" y="75"/>
                  </a:cubicBezTo>
                  <a:cubicBezTo>
                    <a:pt x="24" y="42"/>
                    <a:pt x="28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5" y="51"/>
                    <a:pt x="5" y="75"/>
                  </a:cubicBezTo>
                  <a:cubicBezTo>
                    <a:pt x="5" y="98"/>
                    <a:pt x="0" y="150"/>
                    <a:pt x="0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82"/>
            <p:cNvSpPr>
              <a:spLocks/>
            </p:cNvSpPr>
            <p:nvPr/>
          </p:nvSpPr>
          <p:spPr bwMode="auto">
            <a:xfrm>
              <a:off x="5957" y="911"/>
              <a:ext cx="378" cy="721"/>
            </a:xfrm>
            <a:custGeom>
              <a:avLst/>
              <a:gdLst>
                <a:gd name="T0" fmla="*/ 153 w 160"/>
                <a:gd name="T1" fmla="*/ 197 h 305"/>
                <a:gd name="T2" fmla="*/ 111 w 160"/>
                <a:gd name="T3" fmla="*/ 15 h 305"/>
                <a:gd name="T4" fmla="*/ 13 w 160"/>
                <a:gd name="T5" fmla="*/ 66 h 305"/>
                <a:gd name="T6" fmla="*/ 9 w 160"/>
                <a:gd name="T7" fmla="*/ 225 h 305"/>
                <a:gd name="T8" fmla="*/ 28 w 160"/>
                <a:gd name="T9" fmla="*/ 305 h 305"/>
                <a:gd name="T10" fmla="*/ 22 w 160"/>
                <a:gd name="T11" fmla="*/ 190 h 305"/>
                <a:gd name="T12" fmla="*/ 74 w 160"/>
                <a:gd name="T13" fmla="*/ 36 h 305"/>
                <a:gd name="T14" fmla="*/ 153 w 160"/>
                <a:gd name="T15" fmla="*/ 234 h 305"/>
                <a:gd name="T16" fmla="*/ 153 w 160"/>
                <a:gd name="T17" fmla="*/ 19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305">
                  <a:moveTo>
                    <a:pt x="153" y="197"/>
                  </a:moveTo>
                  <a:cubicBezTo>
                    <a:pt x="153" y="197"/>
                    <a:pt x="144" y="30"/>
                    <a:pt x="111" y="15"/>
                  </a:cubicBezTo>
                  <a:cubicBezTo>
                    <a:pt x="79" y="0"/>
                    <a:pt x="27" y="34"/>
                    <a:pt x="13" y="66"/>
                  </a:cubicBezTo>
                  <a:cubicBezTo>
                    <a:pt x="0" y="98"/>
                    <a:pt x="0" y="203"/>
                    <a:pt x="9" y="225"/>
                  </a:cubicBezTo>
                  <a:cubicBezTo>
                    <a:pt x="19" y="247"/>
                    <a:pt x="27" y="285"/>
                    <a:pt x="28" y="305"/>
                  </a:cubicBezTo>
                  <a:cubicBezTo>
                    <a:pt x="32" y="265"/>
                    <a:pt x="27" y="203"/>
                    <a:pt x="22" y="190"/>
                  </a:cubicBezTo>
                  <a:cubicBezTo>
                    <a:pt x="16" y="178"/>
                    <a:pt x="17" y="56"/>
                    <a:pt x="74" y="36"/>
                  </a:cubicBezTo>
                  <a:cubicBezTo>
                    <a:pt x="131" y="17"/>
                    <a:pt x="155" y="199"/>
                    <a:pt x="153" y="234"/>
                  </a:cubicBezTo>
                  <a:cubicBezTo>
                    <a:pt x="160" y="207"/>
                    <a:pt x="153" y="197"/>
                    <a:pt x="15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83"/>
            <p:cNvSpPr>
              <a:spLocks/>
            </p:cNvSpPr>
            <p:nvPr/>
          </p:nvSpPr>
          <p:spPr bwMode="auto">
            <a:xfrm>
              <a:off x="6349" y="817"/>
              <a:ext cx="349" cy="713"/>
            </a:xfrm>
            <a:custGeom>
              <a:avLst/>
              <a:gdLst>
                <a:gd name="T0" fmla="*/ 6 w 148"/>
                <a:gd name="T1" fmla="*/ 194 h 302"/>
                <a:gd name="T2" fmla="*/ 33 w 148"/>
                <a:gd name="T3" fmla="*/ 15 h 302"/>
                <a:gd name="T4" fmla="*/ 133 w 148"/>
                <a:gd name="T5" fmla="*/ 66 h 302"/>
                <a:gd name="T6" fmla="*/ 139 w 148"/>
                <a:gd name="T7" fmla="*/ 165 h 302"/>
                <a:gd name="T8" fmla="*/ 125 w 148"/>
                <a:gd name="T9" fmla="*/ 302 h 302"/>
                <a:gd name="T10" fmla="*/ 121 w 148"/>
                <a:gd name="T11" fmla="*/ 151 h 302"/>
                <a:gd name="T12" fmla="*/ 74 w 148"/>
                <a:gd name="T13" fmla="*/ 29 h 302"/>
                <a:gd name="T14" fmla="*/ 6 w 148"/>
                <a:gd name="T15" fmla="*/ 231 h 302"/>
                <a:gd name="T16" fmla="*/ 6 w 148"/>
                <a:gd name="T17" fmla="*/ 19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02">
                  <a:moveTo>
                    <a:pt x="6" y="194"/>
                  </a:moveTo>
                  <a:cubicBezTo>
                    <a:pt x="6" y="194"/>
                    <a:pt x="2" y="29"/>
                    <a:pt x="33" y="15"/>
                  </a:cubicBezTo>
                  <a:cubicBezTo>
                    <a:pt x="64" y="0"/>
                    <a:pt x="120" y="33"/>
                    <a:pt x="133" y="66"/>
                  </a:cubicBezTo>
                  <a:cubicBezTo>
                    <a:pt x="146" y="98"/>
                    <a:pt x="148" y="143"/>
                    <a:pt x="139" y="165"/>
                  </a:cubicBezTo>
                  <a:cubicBezTo>
                    <a:pt x="130" y="187"/>
                    <a:pt x="126" y="282"/>
                    <a:pt x="125" y="302"/>
                  </a:cubicBezTo>
                  <a:cubicBezTo>
                    <a:pt x="122" y="262"/>
                    <a:pt x="116" y="163"/>
                    <a:pt x="121" y="151"/>
                  </a:cubicBezTo>
                  <a:cubicBezTo>
                    <a:pt x="126" y="138"/>
                    <a:pt x="128" y="49"/>
                    <a:pt x="74" y="29"/>
                  </a:cubicBezTo>
                  <a:cubicBezTo>
                    <a:pt x="20" y="10"/>
                    <a:pt x="5" y="195"/>
                    <a:pt x="6" y="231"/>
                  </a:cubicBezTo>
                  <a:cubicBezTo>
                    <a:pt x="0" y="204"/>
                    <a:pt x="6" y="194"/>
                    <a:pt x="6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reeform 84"/>
            <p:cNvSpPr>
              <a:spLocks/>
            </p:cNvSpPr>
            <p:nvPr/>
          </p:nvSpPr>
          <p:spPr bwMode="auto">
            <a:xfrm>
              <a:off x="5848" y="500"/>
              <a:ext cx="498" cy="766"/>
            </a:xfrm>
            <a:custGeom>
              <a:avLst/>
              <a:gdLst>
                <a:gd name="T0" fmla="*/ 198 w 211"/>
                <a:gd name="T1" fmla="*/ 324 h 324"/>
                <a:gd name="T2" fmla="*/ 209 w 211"/>
                <a:gd name="T3" fmla="*/ 317 h 324"/>
                <a:gd name="T4" fmla="*/ 197 w 211"/>
                <a:gd name="T5" fmla="*/ 108 h 324"/>
                <a:gd name="T6" fmla="*/ 91 w 211"/>
                <a:gd name="T7" fmla="*/ 21 h 324"/>
                <a:gd name="T8" fmla="*/ 16 w 211"/>
                <a:gd name="T9" fmla="*/ 299 h 324"/>
                <a:gd name="T10" fmla="*/ 77 w 211"/>
                <a:gd name="T11" fmla="*/ 75 h 324"/>
                <a:gd name="T12" fmla="*/ 168 w 211"/>
                <a:gd name="T13" fmla="*/ 87 h 324"/>
                <a:gd name="T14" fmla="*/ 198 w 211"/>
                <a:gd name="T1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324">
                  <a:moveTo>
                    <a:pt x="198" y="324"/>
                  </a:moveTo>
                  <a:cubicBezTo>
                    <a:pt x="209" y="317"/>
                    <a:pt x="209" y="317"/>
                    <a:pt x="209" y="317"/>
                  </a:cubicBezTo>
                  <a:cubicBezTo>
                    <a:pt x="209" y="317"/>
                    <a:pt x="211" y="145"/>
                    <a:pt x="197" y="108"/>
                  </a:cubicBezTo>
                  <a:cubicBezTo>
                    <a:pt x="184" y="70"/>
                    <a:pt x="149" y="0"/>
                    <a:pt x="91" y="21"/>
                  </a:cubicBezTo>
                  <a:cubicBezTo>
                    <a:pt x="33" y="43"/>
                    <a:pt x="0" y="262"/>
                    <a:pt x="16" y="299"/>
                  </a:cubicBezTo>
                  <a:cubicBezTo>
                    <a:pt x="20" y="276"/>
                    <a:pt x="42" y="95"/>
                    <a:pt x="77" y="75"/>
                  </a:cubicBezTo>
                  <a:cubicBezTo>
                    <a:pt x="113" y="55"/>
                    <a:pt x="149" y="60"/>
                    <a:pt x="168" y="87"/>
                  </a:cubicBezTo>
                  <a:cubicBezTo>
                    <a:pt x="186" y="113"/>
                    <a:pt x="199" y="300"/>
                    <a:pt x="198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reeform 85"/>
            <p:cNvSpPr>
              <a:spLocks/>
            </p:cNvSpPr>
            <p:nvPr/>
          </p:nvSpPr>
          <p:spPr bwMode="auto">
            <a:xfrm>
              <a:off x="6025" y="732"/>
              <a:ext cx="284" cy="411"/>
            </a:xfrm>
            <a:custGeom>
              <a:avLst/>
              <a:gdLst>
                <a:gd name="T0" fmla="*/ 120 w 120"/>
                <a:gd name="T1" fmla="*/ 174 h 174"/>
                <a:gd name="T2" fmla="*/ 95 w 120"/>
                <a:gd name="T3" fmla="*/ 29 h 174"/>
                <a:gd name="T4" fmla="*/ 30 w 120"/>
                <a:gd name="T5" fmla="*/ 9 h 174"/>
                <a:gd name="T6" fmla="*/ 0 w 120"/>
                <a:gd name="T7" fmla="*/ 110 h 174"/>
                <a:gd name="T8" fmla="*/ 25 w 120"/>
                <a:gd name="T9" fmla="*/ 90 h 174"/>
                <a:gd name="T10" fmla="*/ 42 w 120"/>
                <a:gd name="T11" fmla="*/ 33 h 174"/>
                <a:gd name="T12" fmla="*/ 90 w 120"/>
                <a:gd name="T13" fmla="*/ 61 h 174"/>
                <a:gd name="T14" fmla="*/ 113 w 120"/>
                <a:gd name="T15" fmla="*/ 149 h 174"/>
                <a:gd name="T16" fmla="*/ 120 w 120"/>
                <a:gd name="T1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74">
                  <a:moveTo>
                    <a:pt x="120" y="174"/>
                  </a:moveTo>
                  <a:cubicBezTo>
                    <a:pt x="120" y="174"/>
                    <a:pt x="107" y="41"/>
                    <a:pt x="95" y="29"/>
                  </a:cubicBezTo>
                  <a:cubicBezTo>
                    <a:pt x="84" y="18"/>
                    <a:pt x="57" y="0"/>
                    <a:pt x="30" y="9"/>
                  </a:cubicBezTo>
                  <a:cubicBezTo>
                    <a:pt x="3" y="19"/>
                    <a:pt x="0" y="101"/>
                    <a:pt x="0" y="110"/>
                  </a:cubicBezTo>
                  <a:cubicBezTo>
                    <a:pt x="10" y="102"/>
                    <a:pt x="25" y="90"/>
                    <a:pt x="25" y="90"/>
                  </a:cubicBezTo>
                  <a:cubicBezTo>
                    <a:pt x="25" y="90"/>
                    <a:pt x="24" y="39"/>
                    <a:pt x="42" y="33"/>
                  </a:cubicBezTo>
                  <a:cubicBezTo>
                    <a:pt x="59" y="27"/>
                    <a:pt x="82" y="38"/>
                    <a:pt x="90" y="61"/>
                  </a:cubicBezTo>
                  <a:cubicBezTo>
                    <a:pt x="98" y="84"/>
                    <a:pt x="113" y="149"/>
                    <a:pt x="113" y="149"/>
                  </a:cubicBezTo>
                  <a:lnTo>
                    <a:pt x="12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reeform 86"/>
            <p:cNvSpPr>
              <a:spLocks/>
            </p:cNvSpPr>
            <p:nvPr/>
          </p:nvSpPr>
          <p:spPr bwMode="auto">
            <a:xfrm>
              <a:off x="6368" y="1046"/>
              <a:ext cx="196" cy="411"/>
            </a:xfrm>
            <a:custGeom>
              <a:avLst/>
              <a:gdLst>
                <a:gd name="T0" fmla="*/ 0 w 83"/>
                <a:gd name="T1" fmla="*/ 150 h 174"/>
                <a:gd name="T2" fmla="*/ 53 w 83"/>
                <a:gd name="T3" fmla="*/ 33 h 174"/>
                <a:gd name="T4" fmla="*/ 66 w 83"/>
                <a:gd name="T5" fmla="*/ 174 h 174"/>
                <a:gd name="T6" fmla="*/ 66 w 83"/>
                <a:gd name="T7" fmla="*/ 7 h 174"/>
                <a:gd name="T8" fmla="*/ 30 w 83"/>
                <a:gd name="T9" fmla="*/ 21 h 174"/>
                <a:gd name="T10" fmla="*/ 0 w 83"/>
                <a:gd name="T11" fmla="*/ 136 h 174"/>
                <a:gd name="T12" fmla="*/ 0 w 83"/>
                <a:gd name="T13" fmla="*/ 1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74">
                  <a:moveTo>
                    <a:pt x="0" y="150"/>
                  </a:moveTo>
                  <a:cubicBezTo>
                    <a:pt x="0" y="150"/>
                    <a:pt x="28" y="28"/>
                    <a:pt x="53" y="33"/>
                  </a:cubicBezTo>
                  <a:cubicBezTo>
                    <a:pt x="77" y="38"/>
                    <a:pt x="66" y="174"/>
                    <a:pt x="66" y="174"/>
                  </a:cubicBezTo>
                  <a:cubicBezTo>
                    <a:pt x="78" y="113"/>
                    <a:pt x="83" y="14"/>
                    <a:pt x="66" y="7"/>
                  </a:cubicBezTo>
                  <a:cubicBezTo>
                    <a:pt x="49" y="0"/>
                    <a:pt x="32" y="20"/>
                    <a:pt x="30" y="21"/>
                  </a:cubicBezTo>
                  <a:cubicBezTo>
                    <a:pt x="28" y="22"/>
                    <a:pt x="0" y="136"/>
                    <a:pt x="0" y="136"/>
                  </a:cubicBezTo>
                  <a:lnTo>
                    <a:pt x="0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reeform 87"/>
            <p:cNvSpPr>
              <a:spLocks/>
            </p:cNvSpPr>
            <p:nvPr/>
          </p:nvSpPr>
          <p:spPr bwMode="auto">
            <a:xfrm>
              <a:off x="6356" y="921"/>
              <a:ext cx="255" cy="399"/>
            </a:xfrm>
            <a:custGeom>
              <a:avLst/>
              <a:gdLst>
                <a:gd name="T0" fmla="*/ 7 w 108"/>
                <a:gd name="T1" fmla="*/ 154 h 169"/>
                <a:gd name="T2" fmla="*/ 32 w 108"/>
                <a:gd name="T3" fmla="*/ 29 h 169"/>
                <a:gd name="T4" fmla="*/ 93 w 108"/>
                <a:gd name="T5" fmla="*/ 7 h 169"/>
                <a:gd name="T6" fmla="*/ 108 w 108"/>
                <a:gd name="T7" fmla="*/ 36 h 169"/>
                <a:gd name="T8" fmla="*/ 43 w 108"/>
                <a:gd name="T9" fmla="*/ 46 h 169"/>
                <a:gd name="T10" fmla="*/ 7 w 108"/>
                <a:gd name="T11" fmla="*/ 169 h 169"/>
                <a:gd name="T12" fmla="*/ 7 w 108"/>
                <a:gd name="T13" fmla="*/ 15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69">
                  <a:moveTo>
                    <a:pt x="7" y="154"/>
                  </a:moveTo>
                  <a:cubicBezTo>
                    <a:pt x="7" y="154"/>
                    <a:pt x="21" y="39"/>
                    <a:pt x="32" y="29"/>
                  </a:cubicBezTo>
                  <a:cubicBezTo>
                    <a:pt x="42" y="20"/>
                    <a:pt x="82" y="0"/>
                    <a:pt x="93" y="7"/>
                  </a:cubicBezTo>
                  <a:cubicBezTo>
                    <a:pt x="99" y="16"/>
                    <a:pt x="108" y="36"/>
                    <a:pt x="108" y="36"/>
                  </a:cubicBezTo>
                  <a:cubicBezTo>
                    <a:pt x="101" y="32"/>
                    <a:pt x="51" y="38"/>
                    <a:pt x="43" y="46"/>
                  </a:cubicBezTo>
                  <a:cubicBezTo>
                    <a:pt x="36" y="54"/>
                    <a:pt x="11" y="151"/>
                    <a:pt x="7" y="169"/>
                  </a:cubicBezTo>
                  <a:cubicBezTo>
                    <a:pt x="0" y="165"/>
                    <a:pt x="7" y="154"/>
                    <a:pt x="7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88"/>
            <p:cNvSpPr>
              <a:spLocks/>
            </p:cNvSpPr>
            <p:nvPr/>
          </p:nvSpPr>
          <p:spPr bwMode="auto">
            <a:xfrm>
              <a:off x="6342" y="85"/>
              <a:ext cx="92" cy="1162"/>
            </a:xfrm>
            <a:custGeom>
              <a:avLst/>
              <a:gdLst>
                <a:gd name="T0" fmla="*/ 3 w 39"/>
                <a:gd name="T1" fmla="*/ 491 h 492"/>
                <a:gd name="T2" fmla="*/ 6 w 39"/>
                <a:gd name="T3" fmla="*/ 492 h 492"/>
                <a:gd name="T4" fmla="*/ 21 w 39"/>
                <a:gd name="T5" fmla="*/ 331 h 492"/>
                <a:gd name="T6" fmla="*/ 35 w 39"/>
                <a:gd name="T7" fmla="*/ 98 h 492"/>
                <a:gd name="T8" fmla="*/ 6 w 39"/>
                <a:gd name="T9" fmla="*/ 0 h 492"/>
                <a:gd name="T10" fmla="*/ 20 w 39"/>
                <a:gd name="T11" fmla="*/ 149 h 492"/>
                <a:gd name="T12" fmla="*/ 0 w 39"/>
                <a:gd name="T13" fmla="*/ 332 h 492"/>
                <a:gd name="T14" fmla="*/ 3 w 39"/>
                <a:gd name="T15" fmla="*/ 491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92">
                  <a:moveTo>
                    <a:pt x="3" y="491"/>
                  </a:moveTo>
                  <a:cubicBezTo>
                    <a:pt x="6" y="492"/>
                    <a:pt x="6" y="492"/>
                    <a:pt x="6" y="492"/>
                  </a:cubicBezTo>
                  <a:cubicBezTo>
                    <a:pt x="6" y="492"/>
                    <a:pt x="5" y="359"/>
                    <a:pt x="21" y="331"/>
                  </a:cubicBezTo>
                  <a:cubicBezTo>
                    <a:pt x="37" y="302"/>
                    <a:pt x="39" y="153"/>
                    <a:pt x="35" y="98"/>
                  </a:cubicBezTo>
                  <a:cubicBezTo>
                    <a:pt x="32" y="42"/>
                    <a:pt x="6" y="0"/>
                    <a:pt x="6" y="0"/>
                  </a:cubicBezTo>
                  <a:cubicBezTo>
                    <a:pt x="6" y="0"/>
                    <a:pt x="24" y="105"/>
                    <a:pt x="20" y="149"/>
                  </a:cubicBezTo>
                  <a:cubicBezTo>
                    <a:pt x="15" y="193"/>
                    <a:pt x="1" y="320"/>
                    <a:pt x="0" y="332"/>
                  </a:cubicBezTo>
                  <a:cubicBezTo>
                    <a:pt x="0" y="344"/>
                    <a:pt x="3" y="491"/>
                    <a:pt x="3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89"/>
            <p:cNvSpPr>
              <a:spLocks/>
            </p:cNvSpPr>
            <p:nvPr/>
          </p:nvSpPr>
          <p:spPr bwMode="auto">
            <a:xfrm>
              <a:off x="6292" y="335"/>
              <a:ext cx="57" cy="491"/>
            </a:xfrm>
            <a:custGeom>
              <a:avLst/>
              <a:gdLst>
                <a:gd name="T0" fmla="*/ 14 w 24"/>
                <a:gd name="T1" fmla="*/ 178 h 208"/>
                <a:gd name="T2" fmla="*/ 19 w 24"/>
                <a:gd name="T3" fmla="*/ 208 h 208"/>
                <a:gd name="T4" fmla="*/ 24 w 24"/>
                <a:gd name="T5" fmla="*/ 171 h 208"/>
                <a:gd name="T6" fmla="*/ 19 w 24"/>
                <a:gd name="T7" fmla="*/ 0 h 208"/>
                <a:gd name="T8" fmla="*/ 14 w 24"/>
                <a:gd name="T9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8">
                  <a:moveTo>
                    <a:pt x="14" y="178"/>
                  </a:moveTo>
                  <a:cubicBezTo>
                    <a:pt x="19" y="208"/>
                    <a:pt x="19" y="208"/>
                    <a:pt x="19" y="208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4" y="171"/>
                    <a:pt x="12" y="42"/>
                    <a:pt x="19" y="0"/>
                  </a:cubicBezTo>
                  <a:cubicBezTo>
                    <a:pt x="5" y="36"/>
                    <a:pt x="0" y="135"/>
                    <a:pt x="14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pt-BR" sz="2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5" name="Seta em curva para a direita 134"/>
          <p:cNvSpPr/>
          <p:nvPr/>
        </p:nvSpPr>
        <p:spPr>
          <a:xfrm>
            <a:off x="796796" y="860245"/>
            <a:ext cx="269978" cy="370367"/>
          </a:xfrm>
          <a:prstGeom prst="curvedRightArrow">
            <a:avLst>
              <a:gd name="adj1" fmla="val 18855"/>
              <a:gd name="adj2" fmla="val 50000"/>
              <a:gd name="adj3" fmla="val 25000"/>
            </a:avLst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903546" y="915090"/>
            <a:ext cx="636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9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GEE</a:t>
            </a:r>
            <a:endParaRPr lang="pt-BR" sz="900" baseline="-250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7" name="Seta em curva para a direita 136"/>
          <p:cNvSpPr/>
          <p:nvPr/>
        </p:nvSpPr>
        <p:spPr>
          <a:xfrm>
            <a:off x="2073967" y="868899"/>
            <a:ext cx="269978" cy="370367"/>
          </a:xfrm>
          <a:prstGeom prst="curvedRightArrow">
            <a:avLst>
              <a:gd name="adj1" fmla="val 18855"/>
              <a:gd name="adj2" fmla="val 50000"/>
              <a:gd name="adj3" fmla="val 25000"/>
            </a:avLst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CaixaDeTexto 137"/>
          <p:cNvSpPr txBox="1"/>
          <p:nvPr/>
        </p:nvSpPr>
        <p:spPr>
          <a:xfrm>
            <a:off x="2180717" y="923743"/>
            <a:ext cx="636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9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GEE</a:t>
            </a:r>
            <a:endParaRPr lang="pt-BR" sz="900" baseline="-250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9" name="Seta em curva para a direita 138"/>
          <p:cNvSpPr/>
          <p:nvPr/>
        </p:nvSpPr>
        <p:spPr>
          <a:xfrm>
            <a:off x="3351034" y="816266"/>
            <a:ext cx="269978" cy="370367"/>
          </a:xfrm>
          <a:prstGeom prst="curvedRightArrow">
            <a:avLst>
              <a:gd name="adj1" fmla="val 18855"/>
              <a:gd name="adj2" fmla="val 50000"/>
              <a:gd name="adj3" fmla="val 25000"/>
            </a:avLst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CaixaDeTexto 139"/>
          <p:cNvSpPr txBox="1"/>
          <p:nvPr/>
        </p:nvSpPr>
        <p:spPr>
          <a:xfrm>
            <a:off x="3457784" y="871110"/>
            <a:ext cx="636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9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GEE</a:t>
            </a:r>
            <a:endParaRPr lang="pt-BR" sz="900" baseline="-250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1" name="Seta em curva para a direita 140"/>
          <p:cNvSpPr/>
          <p:nvPr/>
        </p:nvSpPr>
        <p:spPr>
          <a:xfrm>
            <a:off x="4598654" y="825446"/>
            <a:ext cx="269978" cy="370367"/>
          </a:xfrm>
          <a:prstGeom prst="curvedRightArrow">
            <a:avLst>
              <a:gd name="adj1" fmla="val 18855"/>
              <a:gd name="adj2" fmla="val 50000"/>
              <a:gd name="adj3" fmla="val 25000"/>
            </a:avLst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CaixaDeTexto 141"/>
          <p:cNvSpPr txBox="1"/>
          <p:nvPr/>
        </p:nvSpPr>
        <p:spPr>
          <a:xfrm>
            <a:off x="4705405" y="880291"/>
            <a:ext cx="636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9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GEE</a:t>
            </a:r>
            <a:endParaRPr lang="pt-BR" sz="900" baseline="-250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3" name="Seta em curva para a direita 142"/>
          <p:cNvSpPr/>
          <p:nvPr/>
        </p:nvSpPr>
        <p:spPr>
          <a:xfrm>
            <a:off x="6010775" y="805913"/>
            <a:ext cx="269978" cy="370367"/>
          </a:xfrm>
          <a:prstGeom prst="curvedRightArrow">
            <a:avLst>
              <a:gd name="adj1" fmla="val 18855"/>
              <a:gd name="adj2" fmla="val 50000"/>
              <a:gd name="adj3" fmla="val 25000"/>
            </a:avLst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CaixaDeTexto 143"/>
          <p:cNvSpPr txBox="1"/>
          <p:nvPr/>
        </p:nvSpPr>
        <p:spPr>
          <a:xfrm>
            <a:off x="6117525" y="860758"/>
            <a:ext cx="636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9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GEE</a:t>
            </a:r>
            <a:endParaRPr lang="pt-BR" sz="900" baseline="-250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61" name="Grupo 160"/>
          <p:cNvGrpSpPr/>
          <p:nvPr/>
        </p:nvGrpSpPr>
        <p:grpSpPr>
          <a:xfrm rot="6381446">
            <a:off x="7474884" y="1963832"/>
            <a:ext cx="1116383" cy="819463"/>
            <a:chOff x="8847256" y="4496002"/>
            <a:chExt cx="1488510" cy="1092617"/>
          </a:xfrm>
        </p:grpSpPr>
        <p:pic>
          <p:nvPicPr>
            <p:cNvPr id="145" name="Picture 5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00"/>
            <a:stretch/>
          </p:blipFill>
          <p:spPr bwMode="auto">
            <a:xfrm rot="2900808">
              <a:off x="9088938" y="4621692"/>
              <a:ext cx="1092617" cy="84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0" name="Retângulo 149"/>
            <p:cNvSpPr/>
            <p:nvPr/>
          </p:nvSpPr>
          <p:spPr>
            <a:xfrm rot="10858696">
              <a:off x="8847256" y="4909777"/>
              <a:ext cx="1488510" cy="46166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 defTabSz="685800"/>
              <a:r>
                <a:rPr lang="en-US" dirty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anose="020B0502020202020204" pitchFamily="34" charset="0"/>
                </a:rPr>
                <a:t>CO</a:t>
              </a:r>
              <a:r>
                <a:rPr lang="en-US" baseline="-25000" dirty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</a:p>
          </p:txBody>
        </p:sp>
      </p:grpSp>
      <p:sp>
        <p:nvSpPr>
          <p:cNvPr id="155" name="CaixaDeTexto 154"/>
          <p:cNvSpPr txBox="1"/>
          <p:nvPr/>
        </p:nvSpPr>
        <p:spPr>
          <a:xfrm>
            <a:off x="532613" y="2615070"/>
            <a:ext cx="6051665" cy="236846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171450" indent="-171450" algn="just" defTabSz="6858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pt-BR" sz="1600" b="1" dirty="0">
                <a:latin typeface="Century Gothic" panose="020B0502020202020204" pitchFamily="34" charset="0"/>
              </a:rPr>
              <a:t>CRITÉRIOS DE ELEGIBILIDADE</a:t>
            </a:r>
          </a:p>
          <a:p>
            <a:pPr marL="800100" lvl="1" indent="-342900" algn="just" defTabSz="685800">
              <a:lnSpc>
                <a:spcPct val="125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pt-BR" sz="1600" dirty="0">
                <a:latin typeface="Century Gothic" panose="020B0502020202020204" pitchFamily="34" charset="0"/>
              </a:rPr>
              <a:t> </a:t>
            </a:r>
            <a:r>
              <a:rPr lang="pt-BR" sz="1400" dirty="0">
                <a:latin typeface="Century Gothic" panose="020B0502020202020204" pitchFamily="34" charset="0"/>
              </a:rPr>
              <a:t>Crescimento da área não pode acontecer com supressão de vegetação nativa</a:t>
            </a:r>
          </a:p>
          <a:p>
            <a:pPr marL="800100" lvl="1" indent="-342900" algn="just" defTabSz="685800">
              <a:lnSpc>
                <a:spcPct val="125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pt-BR" sz="1400" dirty="0">
                <a:latin typeface="Century Gothic" panose="020B0502020202020204" pitchFamily="34" charset="0"/>
              </a:rPr>
              <a:t>CAR ativo ou pendente</a:t>
            </a:r>
          </a:p>
          <a:p>
            <a:pPr marL="800100" lvl="1" indent="-342900" algn="just" defTabSz="685800">
              <a:lnSpc>
                <a:spcPct val="125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pt-BR" sz="1400" dirty="0">
                <a:latin typeface="Century Gothic" panose="020B0502020202020204" pitchFamily="34" charset="0"/>
              </a:rPr>
              <a:t>Atendimento ao ZAE Cana</a:t>
            </a:r>
          </a:p>
          <a:p>
            <a:pPr marL="800100" lvl="1" indent="-342900" algn="just" defTabSz="685800">
              <a:lnSpc>
                <a:spcPct val="125000"/>
              </a:lnSpc>
              <a:buClr>
                <a:srgbClr val="FF0000"/>
              </a:buClr>
              <a:buFont typeface="+mj-lt"/>
              <a:buAutoNum type="arabicPeriod"/>
            </a:pPr>
            <a:endParaRPr lang="pt-BR" sz="1400" dirty="0">
              <a:latin typeface="Century Gothic" panose="020B0502020202020204" pitchFamily="34" charset="0"/>
            </a:endParaRPr>
          </a:p>
          <a:p>
            <a:pPr marL="171450" indent="-171450" algn="just" defTabSz="6858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pt-BR" sz="1600" b="1" dirty="0">
                <a:latin typeface="Century Gothic" panose="020B0502020202020204" pitchFamily="34" charset="0"/>
              </a:rPr>
              <a:t>SERÃO EXIGIDAS INFORMAÇÕES DE TODAS AS ETAPAS DA PRODUÇÃO</a:t>
            </a:r>
          </a:p>
        </p:txBody>
      </p: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BC002A69-F9CB-406B-BD36-8FBB9C6AF1D4}"/>
              </a:ext>
            </a:extLst>
          </p:cNvPr>
          <p:cNvCxnSpPr/>
          <p:nvPr/>
        </p:nvCxnSpPr>
        <p:spPr>
          <a:xfrm>
            <a:off x="2746757" y="1619533"/>
            <a:ext cx="405000" cy="265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id="{25BA9156-F8A8-4576-9571-DFCBC63FE9AE}"/>
              </a:ext>
            </a:extLst>
          </p:cNvPr>
          <p:cNvCxnSpPr/>
          <p:nvPr/>
        </p:nvCxnSpPr>
        <p:spPr>
          <a:xfrm>
            <a:off x="1395465" y="1643283"/>
            <a:ext cx="405000" cy="265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F9CB32B1-E491-446E-88CA-88873E687098}"/>
              </a:ext>
            </a:extLst>
          </p:cNvPr>
          <p:cNvSpPr txBox="1"/>
          <p:nvPr/>
        </p:nvSpPr>
        <p:spPr>
          <a:xfrm>
            <a:off x="129222" y="156091"/>
            <a:ext cx="8492377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pt-BR" b="1" spc="-5" dirty="0">
                <a:latin typeface="Century Gothic" panose="020B0502020202020204" pitchFamily="34" charset="0"/>
                <a:ea typeface="+mj-ea"/>
                <a:cs typeface="+mj-cs"/>
              </a:rPr>
              <a:t>ANÁLISE DE CICLO DE VIDA E NOTA DE EFICIÊNCIA ENERGÉTICO-AMBIENTAL</a:t>
            </a:r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D3E1482F-62D3-4B04-A674-B639378BCFC5}"/>
              </a:ext>
            </a:extLst>
          </p:cNvPr>
          <p:cNvCxnSpPr/>
          <p:nvPr/>
        </p:nvCxnSpPr>
        <p:spPr>
          <a:xfrm>
            <a:off x="216217" y="556194"/>
            <a:ext cx="7884000" cy="0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3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aixaDeTexto 68">
            <a:extLst>
              <a:ext uri="{FF2B5EF4-FFF2-40B4-BE49-F238E27FC236}">
                <a16:creationId xmlns:a16="http://schemas.microsoft.com/office/drawing/2014/main" id="{F9CB32B1-E491-446E-88CA-88873E687098}"/>
              </a:ext>
            </a:extLst>
          </p:cNvPr>
          <p:cNvSpPr txBox="1"/>
          <p:nvPr/>
        </p:nvSpPr>
        <p:spPr>
          <a:xfrm>
            <a:off x="216217" y="142418"/>
            <a:ext cx="4650941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pt-BR" b="1" spc="-5" dirty="0">
                <a:latin typeface="Century Gothic" panose="020B0502020202020204" pitchFamily="34" charset="0"/>
                <a:ea typeface="+mj-ea"/>
                <a:cs typeface="+mj-cs"/>
              </a:rPr>
              <a:t>Rotas de produção dos biocombustíveis</a:t>
            </a:r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D3E1482F-62D3-4B04-A674-B639378BCFC5}"/>
              </a:ext>
            </a:extLst>
          </p:cNvPr>
          <p:cNvCxnSpPr/>
          <p:nvPr/>
        </p:nvCxnSpPr>
        <p:spPr>
          <a:xfrm>
            <a:off x="216217" y="556194"/>
            <a:ext cx="7884000" cy="0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64" name="Tabela 63">
            <a:extLst>
              <a:ext uri="{FF2B5EF4-FFF2-40B4-BE49-F238E27FC236}">
                <a16:creationId xmlns:a16="http://schemas.microsoft.com/office/drawing/2014/main" id="{BB8804D5-315D-4FCF-A0C8-5321A9DAE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52037"/>
              </p:ext>
            </p:extLst>
          </p:nvPr>
        </p:nvGraphicFramePr>
        <p:xfrm>
          <a:off x="307453" y="1060921"/>
          <a:ext cx="2468725" cy="2680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8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effectLst/>
                          <a:latin typeface="Century Gothic" panose="020B0502020202020204" pitchFamily="34" charset="0"/>
                        </a:rPr>
                        <a:t>Combustível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757" marR="3757" marT="375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u="none" strike="noStrike" dirty="0">
                          <a:effectLst/>
                          <a:latin typeface="Century Gothic" panose="020B0502020202020204" pitchFamily="34" charset="0"/>
                        </a:rPr>
                        <a:t>gCO</a:t>
                      </a:r>
                      <a:r>
                        <a:rPr lang="pt-BR" sz="1000" u="none" strike="noStrike" baseline="-25000" dirty="0">
                          <a:effectLst/>
                          <a:latin typeface="Century Gothic" panose="020B0502020202020204" pitchFamily="34" charset="0"/>
                        </a:rPr>
                        <a:t>2eq</a:t>
                      </a:r>
                      <a:r>
                        <a:rPr lang="pt-BR" sz="1000" u="none" strike="noStrike" dirty="0">
                          <a:effectLst/>
                          <a:latin typeface="Century Gothic" panose="020B0502020202020204" pitchFamily="34" charset="0"/>
                        </a:rPr>
                        <a:t>/MJ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757" marR="3757" marT="375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1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Etanol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757" marR="3757" marT="375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757" marR="3757" marT="3757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163">
                <a:tc>
                  <a:txBody>
                    <a:bodyPr/>
                    <a:lstStyle/>
                    <a:p>
                      <a:pPr marL="182563" lvl="1" indent="0" algn="l" rtl="0" fontAlgn="b"/>
                      <a:r>
                        <a:rPr lang="pt-BR" sz="1000" u="none" strike="noStrike" dirty="0">
                          <a:effectLst/>
                          <a:latin typeface="Century Gothic" panose="020B0502020202020204" pitchFamily="34" charset="0"/>
                        </a:rPr>
                        <a:t>1G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757" marR="3757" marT="37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u="none" strike="noStrike" dirty="0">
                          <a:effectLst/>
                          <a:latin typeface="Century Gothic" panose="020B0502020202020204" pitchFamily="34" charset="0"/>
                        </a:rPr>
                        <a:t>20,65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757" marR="3757" marT="37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163">
                <a:tc>
                  <a:txBody>
                    <a:bodyPr/>
                    <a:lstStyle/>
                    <a:p>
                      <a:pPr marL="182563" lvl="1" indent="0" algn="l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2G Stand </a:t>
                      </a:r>
                      <a:r>
                        <a:rPr lang="pt-BR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Alone</a:t>
                      </a:r>
                      <a:endParaRPr lang="pt-BR" sz="100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757" marR="3757" marT="37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u="none" strike="noStrike" dirty="0">
                          <a:effectLst/>
                          <a:latin typeface="Century Gothic" panose="020B0502020202020204" pitchFamily="34" charset="0"/>
                        </a:rPr>
                        <a:t>4,56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757" marR="3757" marT="37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163">
                <a:tc>
                  <a:txBody>
                    <a:bodyPr/>
                    <a:lstStyle/>
                    <a:p>
                      <a:pPr marL="182563" lvl="1" indent="0" algn="l" defTabSz="914400" rtl="0" eaLnBrk="1" fontAlgn="b" latinLnBrk="0" hangingPunct="1">
                        <a:tabLst>
                          <a:tab pos="182563" algn="l"/>
                        </a:tabLst>
                      </a:pPr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1G2G</a:t>
                      </a:r>
                    </a:p>
                  </a:txBody>
                  <a:tcPr marL="3757" marR="3757" marT="37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u="none" strike="noStrike" dirty="0">
                          <a:effectLst/>
                          <a:latin typeface="Century Gothic" panose="020B0502020202020204" pitchFamily="34" charset="0"/>
                        </a:rPr>
                        <a:t>18,77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757" marR="3757" marT="37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163">
                <a:tc>
                  <a:txBody>
                    <a:bodyPr/>
                    <a:lstStyle/>
                    <a:p>
                      <a:pPr marL="182563" lvl="1" indent="0" algn="l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Milho Flex</a:t>
                      </a:r>
                    </a:p>
                  </a:txBody>
                  <a:tcPr marL="3757" marR="3757" marT="37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u="none" strike="noStrike" dirty="0">
                          <a:effectLst/>
                          <a:latin typeface="Century Gothic" panose="020B0502020202020204" pitchFamily="34" charset="0"/>
                        </a:rPr>
                        <a:t>22,69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757" marR="3757" marT="37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163">
                <a:tc>
                  <a:txBody>
                    <a:bodyPr/>
                    <a:lstStyle/>
                    <a:p>
                      <a:pPr marL="182563" lvl="1" indent="0" algn="l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Milho Stand </a:t>
                      </a:r>
                      <a:r>
                        <a:rPr lang="pt-BR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Alone</a:t>
                      </a:r>
                      <a:endParaRPr lang="pt-BR" sz="100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757" marR="3757" marT="37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u="none" strike="noStrike" dirty="0">
                          <a:effectLst/>
                          <a:latin typeface="Century Gothic" panose="020B0502020202020204" pitchFamily="34" charset="0"/>
                        </a:rPr>
                        <a:t>26,30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757" marR="3757" marT="37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163">
                <a:tc>
                  <a:txBody>
                    <a:bodyPr/>
                    <a:lstStyle/>
                    <a:p>
                      <a:pPr marL="182563" lvl="1" indent="0" algn="l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Milho Importado</a:t>
                      </a:r>
                    </a:p>
                  </a:txBody>
                  <a:tcPr marL="3757" marR="3757" marT="37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u="none" strike="noStrike" dirty="0">
                          <a:effectLst/>
                          <a:latin typeface="Century Gothic" panose="020B0502020202020204" pitchFamily="34" charset="0"/>
                        </a:rPr>
                        <a:t>40,35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757" marR="3757" marT="37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1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Biodiesel</a:t>
                      </a:r>
                    </a:p>
                  </a:txBody>
                  <a:tcPr marL="3757" marR="3757" marT="375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757" marR="3757" marT="375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295944"/>
                  </a:ext>
                </a:extLst>
              </a:tr>
              <a:tr h="206163">
                <a:tc>
                  <a:txBody>
                    <a:bodyPr/>
                    <a:lstStyle/>
                    <a:p>
                      <a:pPr marL="182563" lvl="1" indent="0" algn="l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Soja</a:t>
                      </a:r>
                    </a:p>
                  </a:txBody>
                  <a:tcPr marL="3757" marR="3757" marT="37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u="none" strike="noStrike" dirty="0">
                          <a:effectLst/>
                          <a:latin typeface="Century Gothic" panose="020B0502020202020204" pitchFamily="34" charset="0"/>
                        </a:rPr>
                        <a:t>26,70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757" marR="3757" marT="37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805493"/>
                  </a:ext>
                </a:extLst>
              </a:tr>
              <a:tr h="206163">
                <a:tc>
                  <a:txBody>
                    <a:bodyPr/>
                    <a:lstStyle/>
                    <a:p>
                      <a:pPr marL="182563" lvl="1" indent="0" algn="l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Sebo</a:t>
                      </a:r>
                    </a:p>
                  </a:txBody>
                  <a:tcPr marL="3757" marR="3757" marT="37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3,80</a:t>
                      </a:r>
                    </a:p>
                  </a:txBody>
                  <a:tcPr marL="3757" marR="3757" marT="37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463391"/>
                  </a:ext>
                </a:extLst>
              </a:tr>
              <a:tr h="2061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BioQAV</a:t>
                      </a:r>
                      <a:r>
                        <a:rPr lang="pt-BR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 HEFA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757" marR="3757" marT="375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34,65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757" marR="3757" marT="375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61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Biometano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757" marR="3757" marT="3757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7,44</a:t>
                      </a:r>
                    </a:p>
                  </a:txBody>
                  <a:tcPr marL="3757" marR="3757" marT="3757" marB="0"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244428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6603451-8FDB-4574-B301-424CC2B15933}"/>
              </a:ext>
            </a:extLst>
          </p:cNvPr>
          <p:cNvSpPr txBox="1"/>
          <p:nvPr/>
        </p:nvSpPr>
        <p:spPr>
          <a:xfrm>
            <a:off x="261775" y="4318424"/>
            <a:ext cx="245008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H-BIO – gasolina e diesel</a:t>
            </a:r>
          </a:p>
        </p:txBody>
      </p:sp>
      <p:sp>
        <p:nvSpPr>
          <p:cNvPr id="4" name="Sinal de Adição 3">
            <a:extLst>
              <a:ext uri="{FF2B5EF4-FFF2-40B4-BE49-F238E27FC236}">
                <a16:creationId xmlns:a16="http://schemas.microsoft.com/office/drawing/2014/main" id="{8FAEB6B9-BABB-47C3-B986-2082BEBA7F14}"/>
              </a:ext>
            </a:extLst>
          </p:cNvPr>
          <p:cNvSpPr/>
          <p:nvPr/>
        </p:nvSpPr>
        <p:spPr>
          <a:xfrm>
            <a:off x="1261183" y="3757145"/>
            <a:ext cx="561263" cy="523221"/>
          </a:xfrm>
          <a:prstGeom prst="mathPlu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AD9FBBF7-46F4-4AFF-8CBA-3A19509E584E}"/>
              </a:ext>
            </a:extLst>
          </p:cNvPr>
          <p:cNvSpPr/>
          <p:nvPr/>
        </p:nvSpPr>
        <p:spPr>
          <a:xfrm>
            <a:off x="3272663" y="739374"/>
            <a:ext cx="5377248" cy="2202911"/>
          </a:xfrm>
          <a:prstGeom prst="rect">
            <a:avLst/>
          </a:prstGeom>
          <a:solidFill>
            <a:schemeClr val="accent3">
              <a:lumMod val="20000"/>
              <a:lumOff val="80000"/>
              <a:alpha val="14000"/>
            </a:schemeClr>
          </a:solidFill>
          <a:ln w="190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rgbClr val="81BD31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15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Independente da origem dos </a:t>
            </a:r>
            <a:r>
              <a:rPr lang="pt-BR" sz="15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biocombustíveis, todos serão ofertados no mercado</a:t>
            </a:r>
            <a:r>
              <a:rPr lang="pt-BR" sz="15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aquisição das distribuidoras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rgbClr val="81BD31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15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15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quantidade de </a:t>
            </a:r>
            <a:r>
              <a:rPr lang="pt-BR" sz="1500" b="1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CBio</a:t>
            </a:r>
            <a:r>
              <a:rPr lang="pt-BR" sz="15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ofertado </a:t>
            </a:r>
            <a:r>
              <a:rPr lang="pt-BR" sz="15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cada biocombustível irá depender </a:t>
            </a:r>
            <a:r>
              <a:rPr lang="pt-BR" sz="15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rota e da nota de eficiência de cada produtor</a:t>
            </a:r>
          </a:p>
        </p:txBody>
      </p:sp>
      <p:graphicFrame>
        <p:nvGraphicFramePr>
          <p:cNvPr id="75" name="Gráfico 74">
            <a:extLst>
              <a:ext uri="{FF2B5EF4-FFF2-40B4-BE49-F238E27FC236}">
                <a16:creationId xmlns:a16="http://schemas.microsoft.com/office/drawing/2014/main" id="{B9EECC67-AB04-4E22-AC4A-901A62A142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937822"/>
              </p:ext>
            </p:extLst>
          </p:nvPr>
        </p:nvGraphicFramePr>
        <p:xfrm>
          <a:off x="3370221" y="3324829"/>
          <a:ext cx="5377248" cy="180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2" name="CaixaDeTexto 81">
            <a:extLst>
              <a:ext uri="{FF2B5EF4-FFF2-40B4-BE49-F238E27FC236}">
                <a16:creationId xmlns:a16="http://schemas.microsoft.com/office/drawing/2014/main" id="{9F2C8230-F876-4936-9D74-4A967FD41837}"/>
              </a:ext>
            </a:extLst>
          </p:cNvPr>
          <p:cNvSpPr txBox="1"/>
          <p:nvPr/>
        </p:nvSpPr>
        <p:spPr>
          <a:xfrm>
            <a:off x="3152519" y="3063219"/>
            <a:ext cx="5812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588121"/>
              </a:buClr>
            </a:pPr>
            <a:r>
              <a:rPr lang="pt-BR" sz="1100" b="1" i="1" kern="0" dirty="0">
                <a:latin typeface="Century Gothic" panose="020B0502020202020204" pitchFamily="34" charset="0"/>
              </a:rPr>
              <a:t>Quantidade de litros de biocombustível comercializados para a emissão de 1 CBio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ACF1068-0249-49E9-B262-32F5A84BF62B}"/>
              </a:ext>
            </a:extLst>
          </p:cNvPr>
          <p:cNvSpPr txBox="1"/>
          <p:nvPr/>
        </p:nvSpPr>
        <p:spPr>
          <a:xfrm>
            <a:off x="2311350" y="3629615"/>
            <a:ext cx="714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t-BR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9F747D15-1105-482B-8CDA-1C643BA46241}"/>
              </a:ext>
            </a:extLst>
          </p:cNvPr>
          <p:cNvSpPr txBox="1"/>
          <p:nvPr/>
        </p:nvSpPr>
        <p:spPr>
          <a:xfrm>
            <a:off x="369007" y="663174"/>
            <a:ext cx="2407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588121"/>
              </a:buClr>
            </a:pPr>
            <a:r>
              <a:rPr lang="pt-BR" sz="1400" b="1" i="1" u="sng" kern="0" dirty="0">
                <a:latin typeface="Century Gothic" panose="020B0502020202020204" pitchFamily="34" charset="0"/>
              </a:rPr>
              <a:t>Intensidade de carbono</a:t>
            </a:r>
          </a:p>
        </p:txBody>
      </p:sp>
    </p:spTree>
    <p:extLst>
      <p:ext uri="{BB962C8B-B14F-4D97-AF65-F5344CB8AC3E}">
        <p14:creationId xmlns:p14="http://schemas.microsoft.com/office/powerpoint/2010/main" val="2482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4" grpId="0" animBg="1"/>
      <p:bldGraphic spid="75" grpId="0" uiExpand="1">
        <p:bldSub>
          <a:bldChart bld="series"/>
        </p:bldSub>
      </p:bldGraphic>
      <p:bldP spid="82" grpId="0"/>
      <p:bldP spid="5" grpId="0"/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Agrupar 81">
            <a:extLst>
              <a:ext uri="{FF2B5EF4-FFF2-40B4-BE49-F238E27FC236}">
                <a16:creationId xmlns:a16="http://schemas.microsoft.com/office/drawing/2014/main" id="{983DE251-587D-479A-BBD8-649ABA2C587F}"/>
              </a:ext>
            </a:extLst>
          </p:cNvPr>
          <p:cNvGrpSpPr/>
          <p:nvPr/>
        </p:nvGrpSpPr>
        <p:grpSpPr>
          <a:xfrm>
            <a:off x="957407" y="3523549"/>
            <a:ext cx="1622819" cy="1481873"/>
            <a:chOff x="5037195" y="3194825"/>
            <a:chExt cx="2163758" cy="1975829"/>
          </a:xfrm>
        </p:grpSpPr>
        <p:sp>
          <p:nvSpPr>
            <p:cNvPr id="84" name="Retângulo de cantos arredondados 1">
              <a:extLst>
                <a:ext uri="{FF2B5EF4-FFF2-40B4-BE49-F238E27FC236}">
                  <a16:creationId xmlns:a16="http://schemas.microsoft.com/office/drawing/2014/main" id="{1CA988AF-070A-4F67-BC92-07F412FE45C1}"/>
                </a:ext>
              </a:extLst>
            </p:cNvPr>
            <p:cNvSpPr/>
            <p:nvPr/>
          </p:nvSpPr>
          <p:spPr>
            <a:xfrm>
              <a:off x="5037195" y="4431989"/>
              <a:ext cx="2163758" cy="738665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latin typeface="Century Gothic" panose="020B0502020202020204" pitchFamily="34" charset="0"/>
                </a:rPr>
                <a:t>Planta elevada eficiência</a:t>
              </a:r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AF1647EC-07FA-4AE9-AF02-1297B1F987B9}"/>
                </a:ext>
              </a:extLst>
            </p:cNvPr>
            <p:cNvSpPr/>
            <p:nvPr/>
          </p:nvSpPr>
          <p:spPr>
            <a:xfrm>
              <a:off x="5954033" y="3751614"/>
              <a:ext cx="660174" cy="50039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89" name="CaixaDeTexto 88">
              <a:extLst>
                <a:ext uri="{FF2B5EF4-FFF2-40B4-BE49-F238E27FC236}">
                  <a16:creationId xmlns:a16="http://schemas.microsoft.com/office/drawing/2014/main" id="{C7BBD90B-0EE0-4861-BD40-D5A82E9228FF}"/>
                </a:ext>
              </a:extLst>
            </p:cNvPr>
            <p:cNvSpPr txBox="1"/>
            <p:nvPr/>
          </p:nvSpPr>
          <p:spPr>
            <a:xfrm>
              <a:off x="5743119" y="3194825"/>
              <a:ext cx="116732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20,6</a:t>
              </a:r>
            </a:p>
          </p:txBody>
        </p:sp>
      </p:grp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46778C23-322C-4C5C-B29E-B23230481F8D}"/>
              </a:ext>
            </a:extLst>
          </p:cNvPr>
          <p:cNvGrpSpPr/>
          <p:nvPr/>
        </p:nvGrpSpPr>
        <p:grpSpPr>
          <a:xfrm>
            <a:off x="2706151" y="3481105"/>
            <a:ext cx="1622819" cy="1526337"/>
            <a:chOff x="7504889" y="3211740"/>
            <a:chExt cx="2163758" cy="2035115"/>
          </a:xfrm>
        </p:grpSpPr>
        <p:sp>
          <p:nvSpPr>
            <p:cNvPr id="96" name="Retângulo de cantos arredondados 1">
              <a:extLst>
                <a:ext uri="{FF2B5EF4-FFF2-40B4-BE49-F238E27FC236}">
                  <a16:creationId xmlns:a16="http://schemas.microsoft.com/office/drawing/2014/main" id="{F1BE4019-B6C9-420E-81BB-509462652E4F}"/>
                </a:ext>
              </a:extLst>
            </p:cNvPr>
            <p:cNvSpPr/>
            <p:nvPr/>
          </p:nvSpPr>
          <p:spPr>
            <a:xfrm>
              <a:off x="7504889" y="4508190"/>
              <a:ext cx="2163758" cy="73866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>
                  <a:latin typeface="Century Gothic" panose="020B0502020202020204" pitchFamily="34" charset="0"/>
                </a:rPr>
                <a:t>Planta baixa eficiência</a:t>
              </a:r>
            </a:p>
          </p:txBody>
        </p:sp>
        <p:sp>
          <p:nvSpPr>
            <p:cNvPr id="97" name="Retângulo 96">
              <a:extLst>
                <a:ext uri="{FF2B5EF4-FFF2-40B4-BE49-F238E27FC236}">
                  <a16:creationId xmlns:a16="http://schemas.microsoft.com/office/drawing/2014/main" id="{19E123FE-D801-4A18-B560-488A8A53664D}"/>
                </a:ext>
              </a:extLst>
            </p:cNvPr>
            <p:cNvSpPr/>
            <p:nvPr/>
          </p:nvSpPr>
          <p:spPr>
            <a:xfrm>
              <a:off x="8256679" y="3689466"/>
              <a:ext cx="660174" cy="69495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98" name="CaixaDeTexto 97">
              <a:extLst>
                <a:ext uri="{FF2B5EF4-FFF2-40B4-BE49-F238E27FC236}">
                  <a16:creationId xmlns:a16="http://schemas.microsoft.com/office/drawing/2014/main" id="{185FAFA1-D6A7-44A9-8381-961706FC4F0F}"/>
                </a:ext>
              </a:extLst>
            </p:cNvPr>
            <p:cNvSpPr txBox="1"/>
            <p:nvPr/>
          </p:nvSpPr>
          <p:spPr>
            <a:xfrm>
              <a:off x="7990685" y="3211740"/>
              <a:ext cx="11673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36,9</a:t>
              </a:r>
            </a:p>
          </p:txBody>
        </p:sp>
      </p:grp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452DA058-1243-45EA-80D1-9816D277AFB2}"/>
              </a:ext>
            </a:extLst>
          </p:cNvPr>
          <p:cNvSpPr/>
          <p:nvPr/>
        </p:nvSpPr>
        <p:spPr>
          <a:xfrm>
            <a:off x="8343" y="3478514"/>
            <a:ext cx="14165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dirty="0">
                <a:latin typeface="Century Gothic" panose="020B0502020202020204" pitchFamily="34" charset="0"/>
              </a:rPr>
              <a:t>Emissão do biocombustível</a:t>
            </a:r>
          </a:p>
          <a:p>
            <a:pPr algn="ctr"/>
            <a:r>
              <a:rPr lang="pt-BR" sz="1050" dirty="0">
                <a:latin typeface="Century Gothic" panose="020B0502020202020204" pitchFamily="34" charset="0"/>
              </a:rPr>
              <a:t>g CO</a:t>
            </a:r>
            <a:r>
              <a:rPr lang="pt-BR" sz="1050" dirty="0">
                <a:latin typeface="Century Gothic" panose="020B0502020202020204" pitchFamily="34" charset="0"/>
                <a:cs typeface="Calibri Light" panose="020F0302020204030204" pitchFamily="34" charset="0"/>
              </a:rPr>
              <a:t>₂ eq / MJ</a:t>
            </a:r>
            <a:endParaRPr lang="pt-BR" sz="1050" dirty="0">
              <a:latin typeface="Century Gothic" panose="020B0502020202020204" pitchFamily="34" charset="0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B10ECFB5-4450-46CF-8612-2A415321D700}"/>
              </a:ext>
            </a:extLst>
          </p:cNvPr>
          <p:cNvSpPr/>
          <p:nvPr/>
        </p:nvSpPr>
        <p:spPr>
          <a:xfrm>
            <a:off x="8343" y="2676190"/>
            <a:ext cx="14165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dirty="0">
                <a:latin typeface="Century Gothic" panose="020B0502020202020204" pitchFamily="34" charset="0"/>
              </a:rPr>
              <a:t>Emissão combustível fóssil</a:t>
            </a:r>
          </a:p>
          <a:p>
            <a:pPr algn="ctr"/>
            <a:r>
              <a:rPr lang="pt-BR" sz="1050" dirty="0">
                <a:latin typeface="Century Gothic" panose="020B0502020202020204" pitchFamily="34" charset="0"/>
              </a:rPr>
              <a:t>g CO</a:t>
            </a:r>
            <a:r>
              <a:rPr lang="pt-BR" sz="1050" dirty="0">
                <a:latin typeface="Century Gothic" panose="020B0502020202020204" pitchFamily="34" charset="0"/>
                <a:cs typeface="Calibri Light" panose="020F0302020204030204" pitchFamily="34" charset="0"/>
              </a:rPr>
              <a:t>₂ eq / MJ</a:t>
            </a:r>
            <a:endParaRPr lang="pt-BR" sz="1050" dirty="0">
              <a:latin typeface="Century Gothic" panose="020B050202020202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91AC31D8-447C-4608-9983-B8D995E90A03}"/>
              </a:ext>
            </a:extLst>
          </p:cNvPr>
          <p:cNvSpPr txBox="1"/>
          <p:nvPr/>
        </p:nvSpPr>
        <p:spPr>
          <a:xfrm>
            <a:off x="1486391" y="2780760"/>
            <a:ext cx="87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87,4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7C230F02-F2E6-47F7-AACD-5A0EDF61BBFF}"/>
              </a:ext>
            </a:extLst>
          </p:cNvPr>
          <p:cNvSpPr txBox="1"/>
          <p:nvPr/>
        </p:nvSpPr>
        <p:spPr>
          <a:xfrm>
            <a:off x="3079815" y="2780065"/>
            <a:ext cx="87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87,4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FEA1461D-4DD0-4827-B277-6A33E879389C}"/>
              </a:ext>
            </a:extLst>
          </p:cNvPr>
          <p:cNvSpPr/>
          <p:nvPr/>
        </p:nvSpPr>
        <p:spPr>
          <a:xfrm>
            <a:off x="67304" y="1730655"/>
            <a:ext cx="15245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NOTA</a:t>
            </a:r>
          </a:p>
          <a:p>
            <a:pPr algn="ctr"/>
            <a:r>
              <a:rPr lang="pt-BR" sz="1050" dirty="0">
                <a:latin typeface="Century Gothic" panose="020B0502020202020204" pitchFamily="34" charset="0"/>
              </a:rPr>
              <a:t>Redução de emissão </a:t>
            </a:r>
          </a:p>
          <a:p>
            <a:pPr algn="ctr"/>
            <a:r>
              <a:rPr lang="pt-BR" sz="1050" dirty="0">
                <a:latin typeface="Century Gothic" panose="020B0502020202020204" pitchFamily="34" charset="0"/>
              </a:rPr>
              <a:t>g CO</a:t>
            </a:r>
            <a:r>
              <a:rPr lang="pt-BR" sz="1050" dirty="0">
                <a:latin typeface="Century Gothic" panose="020B0502020202020204" pitchFamily="34" charset="0"/>
                <a:cs typeface="Calibri Light" panose="020F0302020204030204" pitchFamily="34" charset="0"/>
              </a:rPr>
              <a:t>₂ </a:t>
            </a:r>
            <a:r>
              <a:rPr lang="pt-BR" sz="1050" dirty="0" err="1">
                <a:latin typeface="Century Gothic" panose="020B0502020202020204" pitchFamily="34" charset="0"/>
                <a:cs typeface="Calibri Light" panose="020F0302020204030204" pitchFamily="34" charset="0"/>
              </a:rPr>
              <a:t>eq</a:t>
            </a:r>
            <a:r>
              <a:rPr lang="pt-BR" sz="1050" dirty="0">
                <a:latin typeface="Century Gothic" panose="020B0502020202020204" pitchFamily="34" charset="0"/>
                <a:cs typeface="Calibri Light" panose="020F0302020204030204" pitchFamily="34" charset="0"/>
              </a:rPr>
              <a:t> / MJ</a:t>
            </a:r>
            <a:endParaRPr lang="pt-BR" sz="1050" dirty="0">
              <a:latin typeface="Century Gothic" panose="020B0502020202020204" pitchFamily="34" charset="0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5EE69703-861B-4620-BC8B-23541FBA1F5A}"/>
              </a:ext>
            </a:extLst>
          </p:cNvPr>
          <p:cNvSpPr txBox="1"/>
          <p:nvPr/>
        </p:nvSpPr>
        <p:spPr>
          <a:xfrm>
            <a:off x="1450146" y="1826706"/>
            <a:ext cx="87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66,8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27300CE0-A947-4749-98BF-C031FAD38787}"/>
              </a:ext>
            </a:extLst>
          </p:cNvPr>
          <p:cNvSpPr txBox="1"/>
          <p:nvPr/>
        </p:nvSpPr>
        <p:spPr>
          <a:xfrm>
            <a:off x="3063103" y="1830483"/>
            <a:ext cx="87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50,5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1363CD4-60F0-4705-854B-6422D4DB5B4F}"/>
              </a:ext>
            </a:extLst>
          </p:cNvPr>
          <p:cNvSpPr txBox="1"/>
          <p:nvPr/>
        </p:nvSpPr>
        <p:spPr>
          <a:xfrm>
            <a:off x="4979448" y="566353"/>
            <a:ext cx="3731065" cy="12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Assumindo</a:t>
            </a:r>
            <a:r>
              <a:rPr lang="pt-BR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endParaRPr lang="pt-BR" sz="375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57175" indent="-257175">
              <a:lnSpc>
                <a:spcPct val="150000"/>
              </a:lnSpc>
              <a:buAutoNum type="arabicParenR"/>
            </a:pPr>
            <a:r>
              <a:rPr lang="pt-BR" sz="1350" dirty="0">
                <a:latin typeface="Century Gothic" panose="020B0502020202020204" pitchFamily="34" charset="0"/>
              </a:rPr>
              <a:t>Moagem: </a:t>
            </a:r>
            <a:r>
              <a:rPr lang="pt-BR" sz="1350" b="1" u="sng" dirty="0">
                <a:latin typeface="Century Gothic" panose="020B0502020202020204" pitchFamily="34" charset="0"/>
              </a:rPr>
              <a:t>2,5 milhões de toneladas</a:t>
            </a:r>
          </a:p>
          <a:p>
            <a:pPr marL="257175" indent="-257175">
              <a:lnSpc>
                <a:spcPct val="150000"/>
              </a:lnSpc>
              <a:buAutoNum type="arabicParenR"/>
            </a:pPr>
            <a:r>
              <a:rPr lang="pt-BR" sz="1350" dirty="0">
                <a:latin typeface="Century Gothic" panose="020B0502020202020204" pitchFamily="34" charset="0"/>
              </a:rPr>
              <a:t>Vendas de etanol: </a:t>
            </a:r>
            <a:r>
              <a:rPr lang="pt-BR" sz="1350" b="1" u="sng" dirty="0">
                <a:latin typeface="Century Gothic" panose="020B0502020202020204" pitchFamily="34" charset="0"/>
              </a:rPr>
              <a:t>100 milhões de litros</a:t>
            </a:r>
          </a:p>
          <a:p>
            <a:pPr>
              <a:lnSpc>
                <a:spcPct val="150000"/>
              </a:lnSpc>
            </a:pPr>
            <a:r>
              <a:rPr lang="pt-BR" sz="1350" dirty="0">
                <a:latin typeface="Century Gothic" panose="020B0502020202020204" pitchFamily="34" charset="0"/>
              </a:rPr>
              <a:t>3)   Conteúdo energético: </a:t>
            </a:r>
            <a:r>
              <a:rPr lang="pt-BR" sz="1350" b="1" u="sng" dirty="0">
                <a:latin typeface="Century Gothic" panose="020B0502020202020204" pitchFamily="34" charset="0"/>
              </a:rPr>
              <a:t>21,8 MJ/l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64FC530-D4D3-4148-A7F0-0B502AFB5BBC}"/>
              </a:ext>
            </a:extLst>
          </p:cNvPr>
          <p:cNvSpPr txBox="1"/>
          <p:nvPr/>
        </p:nvSpPr>
        <p:spPr>
          <a:xfrm>
            <a:off x="6734055" y="2479190"/>
            <a:ext cx="2213168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>
                <a:latin typeface="Century Gothic" panose="020B0502020202020204" pitchFamily="34" charset="0"/>
              </a:rPr>
              <a:t>685 litros = emite 1 CBio</a:t>
            </a:r>
          </a:p>
          <a:p>
            <a:pPr algn="ctr">
              <a:lnSpc>
                <a:spcPct val="150000"/>
              </a:lnSpc>
            </a:pPr>
            <a:r>
              <a:rPr lang="pt-BR" b="1" dirty="0">
                <a:latin typeface="Century Gothic" panose="020B0502020202020204" pitchFamily="34" charset="0"/>
              </a:rPr>
              <a:t>146 mil CBio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DF91CC0F-53ED-4919-94B4-446BED001BB1}"/>
              </a:ext>
            </a:extLst>
          </p:cNvPr>
          <p:cNvSpPr txBox="1"/>
          <p:nvPr/>
        </p:nvSpPr>
        <p:spPr>
          <a:xfrm>
            <a:off x="6724737" y="3278138"/>
            <a:ext cx="2213169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>
                <a:latin typeface="Century Gothic" panose="020B0502020202020204" pitchFamily="34" charset="0"/>
              </a:rPr>
              <a:t>907 litros = emite 1 CBio</a:t>
            </a:r>
          </a:p>
          <a:p>
            <a:pPr algn="ctr">
              <a:lnSpc>
                <a:spcPct val="150000"/>
              </a:lnSpc>
            </a:pPr>
            <a:r>
              <a:rPr lang="pt-BR" b="1" dirty="0">
                <a:latin typeface="Century Gothic" panose="020B0502020202020204" pitchFamily="34" charset="0"/>
              </a:rPr>
              <a:t>110 mil CBio</a:t>
            </a:r>
          </a:p>
        </p:txBody>
      </p:sp>
      <p:sp>
        <p:nvSpPr>
          <p:cNvPr id="2" name="Sinal de Subtração 1">
            <a:extLst>
              <a:ext uri="{FF2B5EF4-FFF2-40B4-BE49-F238E27FC236}">
                <a16:creationId xmlns:a16="http://schemas.microsoft.com/office/drawing/2014/main" id="{CDF7FA61-7E2C-477F-A6E7-563022FFD68C}"/>
              </a:ext>
            </a:extLst>
          </p:cNvPr>
          <p:cNvSpPr/>
          <p:nvPr/>
        </p:nvSpPr>
        <p:spPr>
          <a:xfrm>
            <a:off x="1769044" y="3167572"/>
            <a:ext cx="247566" cy="25616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inal de Subtração 28">
            <a:extLst>
              <a:ext uri="{FF2B5EF4-FFF2-40B4-BE49-F238E27FC236}">
                <a16:creationId xmlns:a16="http://schemas.microsoft.com/office/drawing/2014/main" id="{CA7BBDAA-3EB7-4699-A987-700AA4627881}"/>
              </a:ext>
            </a:extLst>
          </p:cNvPr>
          <p:cNvSpPr/>
          <p:nvPr/>
        </p:nvSpPr>
        <p:spPr>
          <a:xfrm>
            <a:off x="3374328" y="3178527"/>
            <a:ext cx="247566" cy="25616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Igual a 2">
            <a:extLst>
              <a:ext uri="{FF2B5EF4-FFF2-40B4-BE49-F238E27FC236}">
                <a16:creationId xmlns:a16="http://schemas.microsoft.com/office/drawing/2014/main" id="{2F222248-1C02-4DD1-9667-39B3646CC21F}"/>
              </a:ext>
            </a:extLst>
          </p:cNvPr>
          <p:cNvSpPr/>
          <p:nvPr/>
        </p:nvSpPr>
        <p:spPr>
          <a:xfrm>
            <a:off x="1702217" y="2307943"/>
            <a:ext cx="371349" cy="350827"/>
          </a:xfrm>
          <a:prstGeom prst="mathEqual">
            <a:avLst>
              <a:gd name="adj1" fmla="val 11564"/>
              <a:gd name="adj2" fmla="val 191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Igual a 31">
            <a:extLst>
              <a:ext uri="{FF2B5EF4-FFF2-40B4-BE49-F238E27FC236}">
                <a16:creationId xmlns:a16="http://schemas.microsoft.com/office/drawing/2014/main" id="{5D908679-BF94-41DB-9B05-61B2D15767D5}"/>
              </a:ext>
            </a:extLst>
          </p:cNvPr>
          <p:cNvSpPr/>
          <p:nvPr/>
        </p:nvSpPr>
        <p:spPr>
          <a:xfrm>
            <a:off x="3315173" y="2301726"/>
            <a:ext cx="371349" cy="350827"/>
          </a:xfrm>
          <a:prstGeom prst="mathEqual">
            <a:avLst>
              <a:gd name="adj1" fmla="val 11564"/>
              <a:gd name="adj2" fmla="val 191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3074" name="Picture 2" descr="Imagem relacionada">
            <a:extLst>
              <a:ext uri="{FF2B5EF4-FFF2-40B4-BE49-F238E27FC236}">
                <a16:creationId xmlns:a16="http://schemas.microsoft.com/office/drawing/2014/main" id="{1BAEB386-1687-4162-A389-912BD5F48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7010">
            <a:off x="164385" y="623085"/>
            <a:ext cx="909799" cy="909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D4D3F9B-80EB-4B2E-AD80-7E5289F48905}"/>
              </a:ext>
            </a:extLst>
          </p:cNvPr>
          <p:cNvSpPr txBox="1"/>
          <p:nvPr/>
        </p:nvSpPr>
        <p:spPr>
          <a:xfrm>
            <a:off x="1402788" y="861679"/>
            <a:ext cx="2656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latin typeface="Century Gothic" panose="020B0502020202020204" pitchFamily="34" charset="0"/>
              </a:rPr>
              <a:t>Emissão CBio = 1 t CO</a:t>
            </a:r>
            <a:r>
              <a:rPr lang="pt-BR" sz="1600" b="1" baseline="-25000" dirty="0">
                <a:latin typeface="Century Gothic" panose="020B0502020202020204" pitchFamily="34" charset="0"/>
              </a:rPr>
              <a:t>2eq.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226A6EE4-DA2D-47B0-B24A-9E98A23CE34F}"/>
              </a:ext>
            </a:extLst>
          </p:cNvPr>
          <p:cNvSpPr/>
          <p:nvPr/>
        </p:nvSpPr>
        <p:spPr>
          <a:xfrm rot="5400000">
            <a:off x="6421457" y="1962800"/>
            <a:ext cx="632669" cy="4001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C188FC9-B1DC-4A51-8D55-0826FCFCB48A}"/>
              </a:ext>
            </a:extLst>
          </p:cNvPr>
          <p:cNvCxnSpPr>
            <a:cxnSpLocks/>
          </p:cNvCxnSpPr>
          <p:nvPr/>
        </p:nvCxnSpPr>
        <p:spPr>
          <a:xfrm flipV="1">
            <a:off x="4559300" y="792679"/>
            <a:ext cx="0" cy="4241081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de cantos arredondados 1">
            <a:extLst>
              <a:ext uri="{FF2B5EF4-FFF2-40B4-BE49-F238E27FC236}">
                <a16:creationId xmlns:a16="http://schemas.microsoft.com/office/drawing/2014/main" id="{B1403A1E-6A14-49C5-84ED-3D146DB5A257}"/>
              </a:ext>
            </a:extLst>
          </p:cNvPr>
          <p:cNvSpPr/>
          <p:nvPr/>
        </p:nvSpPr>
        <p:spPr>
          <a:xfrm>
            <a:off x="4892711" y="2552356"/>
            <a:ext cx="1622819" cy="55931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Planta elevada eficiência</a:t>
            </a:r>
          </a:p>
        </p:txBody>
      </p:sp>
      <p:sp>
        <p:nvSpPr>
          <p:cNvPr id="41" name="Retângulo de cantos arredondados 1">
            <a:extLst>
              <a:ext uri="{FF2B5EF4-FFF2-40B4-BE49-F238E27FC236}">
                <a16:creationId xmlns:a16="http://schemas.microsoft.com/office/drawing/2014/main" id="{4AC4ED20-C8D9-46C7-A593-DD045E65BD37}"/>
              </a:ext>
            </a:extLst>
          </p:cNvPr>
          <p:cNvSpPr/>
          <p:nvPr/>
        </p:nvSpPr>
        <p:spPr>
          <a:xfrm>
            <a:off x="4883394" y="3383087"/>
            <a:ext cx="1622819" cy="55399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latin typeface="Century Gothic" panose="020B0502020202020204" pitchFamily="34" charset="0"/>
              </a:rPr>
              <a:t>Planta baixa eficiência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006E8AC-8A18-4DC0-BACD-3BF03DBE68D2}"/>
              </a:ext>
            </a:extLst>
          </p:cNvPr>
          <p:cNvSpPr txBox="1"/>
          <p:nvPr/>
        </p:nvSpPr>
        <p:spPr>
          <a:xfrm>
            <a:off x="131524" y="104562"/>
            <a:ext cx="6443098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pt-BR" b="1" spc="-5" dirty="0">
                <a:latin typeface="Century Gothic" panose="020B0502020202020204" pitchFamily="34" charset="0"/>
                <a:ea typeface="+mj-ea"/>
                <a:cs typeface="+mj-cs"/>
              </a:rPr>
              <a:t>EXEMPLO INDUÇÃO EFICIÊNCIA ENERGÉTICO-AMBIENTAL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FFCD860A-36DB-4C87-BFF2-B16F48B9FD8E}"/>
              </a:ext>
            </a:extLst>
          </p:cNvPr>
          <p:cNvCxnSpPr/>
          <p:nvPr/>
        </p:nvCxnSpPr>
        <p:spPr>
          <a:xfrm>
            <a:off x="203650" y="467137"/>
            <a:ext cx="7884000" cy="0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C145EF43-B0F4-4E6C-BA80-FA12E2FBA33F}"/>
              </a:ext>
            </a:extLst>
          </p:cNvPr>
          <p:cNvSpPr txBox="1"/>
          <p:nvPr/>
        </p:nvSpPr>
        <p:spPr>
          <a:xfrm>
            <a:off x="5144428" y="4208502"/>
            <a:ext cx="3652176" cy="800284"/>
          </a:xfrm>
          <a:prstGeom prst="rect">
            <a:avLst/>
          </a:prstGeom>
          <a:ln w="19050">
            <a:solidFill>
              <a:srgbClr val="FF0000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25000"/>
              </a:lnSpc>
              <a:buClr>
                <a:schemeClr val="accent6">
                  <a:lumMod val="75000"/>
                </a:schemeClr>
              </a:buClr>
              <a:defRPr sz="1350" b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 sz="1800" dirty="0"/>
              <a:t>Diferencial de receita </a:t>
            </a:r>
            <a:r>
              <a:rPr lang="pt-BR" sz="1600" b="0" dirty="0">
                <a:solidFill>
                  <a:schemeClr val="tx1"/>
                </a:solidFill>
              </a:rPr>
              <a:t>entre essas duas empresas seria de </a:t>
            </a:r>
            <a:r>
              <a:rPr lang="pt-BR" sz="2100" dirty="0"/>
              <a:t>33%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690815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38" grpId="0"/>
      <p:bldP spid="39" grpId="0"/>
      <p:bldP spid="40" grpId="0"/>
      <p:bldP spid="43" grpId="0"/>
      <p:bldP spid="44" grpId="0"/>
      <p:bldP spid="45" grpId="0"/>
      <p:bldP spid="15" grpId="0"/>
      <p:bldP spid="54" grpId="0"/>
      <p:bldP spid="55" grpId="0"/>
      <p:bldP spid="2" grpId="0" animBg="1"/>
      <p:bldP spid="29" grpId="0" animBg="1"/>
      <p:bldP spid="3" grpId="0" animBg="1"/>
      <p:bldP spid="32" grpId="0" animBg="1"/>
      <p:bldP spid="4" grpId="0"/>
      <p:bldP spid="6" grpId="0" animBg="1"/>
      <p:bldP spid="37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tângulo de cantos arredondados 1">
            <a:extLst>
              <a:ext uri="{FF2B5EF4-FFF2-40B4-BE49-F238E27FC236}">
                <a16:creationId xmlns:a16="http://schemas.microsoft.com/office/drawing/2014/main" id="{1CA988AF-070A-4F67-BC92-07F412FE45C1}"/>
              </a:ext>
            </a:extLst>
          </p:cNvPr>
          <p:cNvSpPr/>
          <p:nvPr/>
        </p:nvSpPr>
        <p:spPr>
          <a:xfrm>
            <a:off x="3756173" y="1731423"/>
            <a:ext cx="1622819" cy="52542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Planta elevada eficiência</a:t>
            </a:r>
          </a:p>
        </p:txBody>
      </p:sp>
      <p:sp>
        <p:nvSpPr>
          <p:cNvPr id="96" name="Retângulo de cantos arredondados 1">
            <a:extLst>
              <a:ext uri="{FF2B5EF4-FFF2-40B4-BE49-F238E27FC236}">
                <a16:creationId xmlns:a16="http://schemas.microsoft.com/office/drawing/2014/main" id="{F1BE4019-B6C9-420E-81BB-509462652E4F}"/>
              </a:ext>
            </a:extLst>
          </p:cNvPr>
          <p:cNvSpPr/>
          <p:nvPr/>
        </p:nvSpPr>
        <p:spPr>
          <a:xfrm>
            <a:off x="6449131" y="1731423"/>
            <a:ext cx="1622819" cy="55399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latin typeface="Century Gothic" panose="020B0502020202020204" pitchFamily="34" charset="0"/>
              </a:rPr>
              <a:t>Planta baixa eficiência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DDAD91B4-EAF0-4C3E-B89E-ABF9027D43BC}"/>
              </a:ext>
            </a:extLst>
          </p:cNvPr>
          <p:cNvSpPr txBox="1"/>
          <p:nvPr/>
        </p:nvSpPr>
        <p:spPr>
          <a:xfrm>
            <a:off x="416537" y="1037585"/>
            <a:ext cx="174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Faturamento¹: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F0C1F1F-079C-4E4A-80EC-29F60A7D4E5D}"/>
              </a:ext>
            </a:extLst>
          </p:cNvPr>
          <p:cNvSpPr txBox="1"/>
          <p:nvPr/>
        </p:nvSpPr>
        <p:spPr>
          <a:xfrm>
            <a:off x="416537" y="1651942"/>
            <a:ext cx="241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Remuneração adicional com CBio</a:t>
            </a:r>
            <a:endParaRPr lang="pt-BR" sz="1400" dirty="0">
              <a:latin typeface="Century Gothic" panose="020B0502020202020204" pitchFamily="34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A838871-C7F8-4504-B015-F5343AE43447}"/>
              </a:ext>
            </a:extLst>
          </p:cNvPr>
          <p:cNvSpPr txBox="1"/>
          <p:nvPr/>
        </p:nvSpPr>
        <p:spPr>
          <a:xfrm>
            <a:off x="2024256" y="1042920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R$ 330 milhões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C8736AD9-5A97-457F-95E3-7611FB3F0DFF}"/>
              </a:ext>
            </a:extLst>
          </p:cNvPr>
          <p:cNvSpPr txBox="1"/>
          <p:nvPr/>
        </p:nvSpPr>
        <p:spPr>
          <a:xfrm>
            <a:off x="6826764" y="2644727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Century Gothic" panose="020B0502020202020204" pitchFamily="34" charset="0"/>
              </a:rPr>
              <a:t>110 mil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132A6060-40EC-4250-8732-891BB2FDAD9F}"/>
              </a:ext>
            </a:extLst>
          </p:cNvPr>
          <p:cNvSpPr txBox="1"/>
          <p:nvPr/>
        </p:nvSpPr>
        <p:spPr>
          <a:xfrm>
            <a:off x="4108837" y="2644727"/>
            <a:ext cx="96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146 mil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E44554A2-5A85-4D48-A7A2-4985CC9B77A5}"/>
              </a:ext>
            </a:extLst>
          </p:cNvPr>
          <p:cNvSpPr txBox="1"/>
          <p:nvPr/>
        </p:nvSpPr>
        <p:spPr>
          <a:xfrm>
            <a:off x="1287204" y="2457162"/>
            <a:ext cx="20732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latin typeface="Century Gothic" panose="020B0502020202020204" pitchFamily="34" charset="0"/>
              </a:rPr>
              <a:t>Quantidade de CBio comercializado</a:t>
            </a:r>
            <a:endParaRPr lang="pt-BR" sz="1350" dirty="0">
              <a:latin typeface="Century Gothic" panose="020B0502020202020204" pitchFamily="34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A7FA0D1-9EAB-482B-81CA-3995FC614B7E}"/>
              </a:ext>
            </a:extLst>
          </p:cNvPr>
          <p:cNvSpPr txBox="1"/>
          <p:nvPr/>
        </p:nvSpPr>
        <p:spPr>
          <a:xfrm>
            <a:off x="1312787" y="3306707"/>
            <a:ext cx="1922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latin typeface="Century Gothic" panose="020B0502020202020204" pitchFamily="34" charset="0"/>
              </a:rPr>
              <a:t>Preço de carbono para exercício</a:t>
            </a:r>
            <a:endParaRPr lang="pt-BR" sz="1350" dirty="0">
              <a:latin typeface="Century Gothic" panose="020B0502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6941542-1AAE-4137-82CE-227D4C8D517E}"/>
              </a:ext>
            </a:extLst>
          </p:cNvPr>
          <p:cNvSpPr txBox="1"/>
          <p:nvPr/>
        </p:nvSpPr>
        <p:spPr>
          <a:xfrm>
            <a:off x="1308683" y="3929592"/>
            <a:ext cx="19229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>
                <a:latin typeface="Century Gothic" panose="020B0502020202020204" pitchFamily="34" charset="0"/>
              </a:rPr>
              <a:t>Receita adicional²</a:t>
            </a:r>
            <a:endParaRPr lang="pt-BR" sz="1350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55CE7868-ED1D-46B0-BE3E-F89B1369CDFD}"/>
                  </a:ext>
                </a:extLst>
              </p:cNvPr>
              <p:cNvSpPr txBox="1"/>
              <p:nvPr/>
            </p:nvSpPr>
            <p:spPr>
              <a:xfrm>
                <a:off x="4109735" y="3372051"/>
                <a:ext cx="36134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dirty="0">
                    <a:latin typeface="Century Gothic" panose="020B0502020202020204" pitchFamily="34" charset="0"/>
                  </a:rPr>
                  <a:t>∆ US$ 10 a 70 / tonelada CO</a:t>
                </a:r>
                <a14:m>
                  <m:oMath xmlns:m="http://schemas.openxmlformats.org/officeDocument/2006/math">
                    <m:r>
                      <a:rPr lang="pt-BR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pt-BR" baseline="-25000" dirty="0">
                        <a:latin typeface="Cambria Math" panose="02040503050406030204" pitchFamily="18" charset="0"/>
                      </a:rPr>
                      <m:t>eq</m:t>
                    </m:r>
                  </m:oMath>
                </a14:m>
                <a:endParaRPr lang="pt-BR" baseline="-250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55CE7868-ED1D-46B0-BE3E-F89B1369C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735" y="3372051"/>
                <a:ext cx="3613490" cy="369332"/>
              </a:xfrm>
              <a:prstGeom prst="rect">
                <a:avLst/>
              </a:prstGeom>
              <a:blipFill>
                <a:blip r:embed="rId2"/>
                <a:stretch>
                  <a:fillRect l="-1012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aixaDeTexto 57">
            <a:extLst>
              <a:ext uri="{FF2B5EF4-FFF2-40B4-BE49-F238E27FC236}">
                <a16:creationId xmlns:a16="http://schemas.microsoft.com/office/drawing/2014/main" id="{9CBCE03F-659A-4162-8232-B20B900305C0}"/>
              </a:ext>
            </a:extLst>
          </p:cNvPr>
          <p:cNvSpPr txBox="1"/>
          <p:nvPr/>
        </p:nvSpPr>
        <p:spPr>
          <a:xfrm>
            <a:off x="3360432" y="3885188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∆ R$ 5,4 a 38 milhões</a:t>
            </a:r>
            <a:endParaRPr lang="pt-BR" b="1" baseline="-250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38C09E59-6AAB-4699-B915-50243D83817C}"/>
              </a:ext>
            </a:extLst>
          </p:cNvPr>
          <p:cNvSpPr txBox="1"/>
          <p:nvPr/>
        </p:nvSpPr>
        <p:spPr>
          <a:xfrm>
            <a:off x="6111827" y="3885188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Century Gothic" panose="020B0502020202020204" pitchFamily="34" charset="0"/>
              </a:rPr>
              <a:t>∆ R$ 4 a 29 milhões</a:t>
            </a:r>
            <a:endParaRPr lang="pt-BR" baseline="-25000" dirty="0">
              <a:latin typeface="Century Gothic" panose="020B0502020202020204" pitchFamily="34" charset="0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6E0D02B5-1C6B-4561-ADFE-6BEC48E71848}"/>
              </a:ext>
            </a:extLst>
          </p:cNvPr>
          <p:cNvSpPr txBox="1"/>
          <p:nvPr/>
        </p:nvSpPr>
        <p:spPr>
          <a:xfrm>
            <a:off x="0" y="4943012"/>
            <a:ext cx="75928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>
                <a:latin typeface="Century Gothic" panose="020B0502020202020204" pitchFamily="34" charset="0"/>
              </a:rPr>
              <a:t>Nota: ¹ Faturamento estimado com base na referência do </a:t>
            </a:r>
            <a:r>
              <a:rPr lang="pt-BR" sz="600" dirty="0" err="1">
                <a:latin typeface="Century Gothic" panose="020B0502020202020204" pitchFamily="34" charset="0"/>
              </a:rPr>
              <a:t>Consecana</a:t>
            </a:r>
            <a:r>
              <a:rPr lang="pt-BR" sz="600" dirty="0">
                <a:latin typeface="Century Gothic" panose="020B0502020202020204" pitchFamily="34" charset="0"/>
              </a:rPr>
              <a:t>-SP da safra 2017/18.  ² Dólar considerado: R$ 3,70.</a:t>
            </a:r>
            <a:endParaRPr lang="pt-BR" sz="525" dirty="0">
              <a:latin typeface="Century Gothic" panose="020B0502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769E57C0-046F-434D-8007-6BBDD29565AA}"/>
              </a:ext>
            </a:extLst>
          </p:cNvPr>
          <p:cNvCxnSpPr/>
          <p:nvPr/>
        </p:nvCxnSpPr>
        <p:spPr>
          <a:xfrm flipV="1">
            <a:off x="1129990" y="3234558"/>
            <a:ext cx="7365812" cy="185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1B585318-E821-4266-93D6-0916D1579B1B}"/>
              </a:ext>
            </a:extLst>
          </p:cNvPr>
          <p:cNvCxnSpPr/>
          <p:nvPr/>
        </p:nvCxnSpPr>
        <p:spPr>
          <a:xfrm flipV="1">
            <a:off x="1260088" y="2442823"/>
            <a:ext cx="7365812" cy="185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E2654983-2CBC-423E-8148-B8ABC2B37171}"/>
              </a:ext>
            </a:extLst>
          </p:cNvPr>
          <p:cNvCxnSpPr/>
          <p:nvPr/>
        </p:nvCxnSpPr>
        <p:spPr>
          <a:xfrm flipV="1">
            <a:off x="1189464" y="3903628"/>
            <a:ext cx="7365812" cy="185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25587A1-F592-4C96-9230-36B226EAE171}"/>
              </a:ext>
            </a:extLst>
          </p:cNvPr>
          <p:cNvSpPr txBox="1"/>
          <p:nvPr/>
        </p:nvSpPr>
        <p:spPr>
          <a:xfrm>
            <a:off x="131524" y="104562"/>
            <a:ext cx="6443098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pt-BR" b="1" spc="-5" dirty="0">
                <a:latin typeface="Century Gothic" panose="020B0502020202020204" pitchFamily="34" charset="0"/>
                <a:ea typeface="+mj-ea"/>
                <a:cs typeface="+mj-cs"/>
              </a:rPr>
              <a:t>EXEMPLO INDUÇÃO EFICIÊNCIA ENERGÉTICO-AMBIENTAL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7082CD03-2E57-438B-89AD-9AB82D7EE593}"/>
              </a:ext>
            </a:extLst>
          </p:cNvPr>
          <p:cNvCxnSpPr/>
          <p:nvPr/>
        </p:nvCxnSpPr>
        <p:spPr>
          <a:xfrm>
            <a:off x="203650" y="467137"/>
            <a:ext cx="7884000" cy="0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D27433C1-36FB-4E13-8564-5CB36ABD23CB}"/>
              </a:ext>
            </a:extLst>
          </p:cNvPr>
          <p:cNvSpPr/>
          <p:nvPr/>
        </p:nvSpPr>
        <p:spPr>
          <a:xfrm>
            <a:off x="1154882" y="3854731"/>
            <a:ext cx="7634868" cy="517833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6120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7" grpId="0"/>
      <p:bldP spid="58" grpId="0"/>
      <p:bldP spid="59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85903" y="1951465"/>
            <a:ext cx="808246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spcAft>
                <a:spcPts val="600"/>
              </a:spcAft>
              <a:buClr>
                <a:srgbClr val="81BD31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15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Impactos importantes aos produtores de etanol</a:t>
            </a:r>
          </a:p>
          <a:p>
            <a:pPr marL="819150" lvl="1" indent="-361950" algn="just">
              <a:spcAft>
                <a:spcPts val="600"/>
              </a:spcAft>
              <a:buClr>
                <a:srgbClr val="81BD31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1500" u="sng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Diretriz</a:t>
            </a:r>
            <a:r>
              <a:rPr lang="pt-BR" sz="15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longo prazo</a:t>
            </a:r>
          </a:p>
          <a:p>
            <a:pPr marL="819150" lvl="1" indent="-361950" algn="just">
              <a:spcAft>
                <a:spcPts val="600"/>
              </a:spcAft>
              <a:buClr>
                <a:srgbClr val="81BD31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1500" u="sng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Reconhecimento das externalidades positivas </a:t>
            </a:r>
            <a:r>
              <a:rPr lang="pt-BR" sz="15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biocombustível 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541A6961-1AC3-488E-AE3E-9437A1BB5F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223" y="135564"/>
            <a:ext cx="8860155" cy="3231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632" algn="l">
              <a:lnSpc>
                <a:spcPct val="100000"/>
              </a:lnSpc>
            </a:pPr>
            <a:r>
              <a:rPr lang="pt-BR" sz="2100" b="1" spc="-5" dirty="0">
                <a:latin typeface="Century Gothic" panose="020B0502020202020204" pitchFamily="34" charset="0"/>
              </a:rPr>
              <a:t>Considerações finais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44363F9-58E8-4D0F-84C2-5A1178D916CE}"/>
              </a:ext>
            </a:extLst>
          </p:cNvPr>
          <p:cNvCxnSpPr>
            <a:cxnSpLocks/>
          </p:cNvCxnSpPr>
          <p:nvPr/>
        </p:nvCxnSpPr>
        <p:spPr>
          <a:xfrm>
            <a:off x="227816" y="448018"/>
            <a:ext cx="4199320" cy="0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C9FB45B6-313B-450B-A1AF-BFD4C1E3D81F}"/>
              </a:ext>
            </a:extLst>
          </p:cNvPr>
          <p:cNvSpPr/>
          <p:nvPr/>
        </p:nvSpPr>
        <p:spPr>
          <a:xfrm>
            <a:off x="227816" y="3205665"/>
            <a:ext cx="808246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spcAft>
                <a:spcPts val="600"/>
              </a:spcAft>
              <a:buClr>
                <a:srgbClr val="81BD31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15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Desafio aos produtores</a:t>
            </a:r>
          </a:p>
          <a:p>
            <a:pPr marL="819150" lvl="1" indent="-361950" algn="just">
              <a:spcAft>
                <a:spcPts val="600"/>
              </a:spcAft>
              <a:buClr>
                <a:srgbClr val="81BD31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1500" u="sng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Otimizar processos </a:t>
            </a:r>
            <a:r>
              <a:rPr lang="pt-BR" sz="15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1500" u="sng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aumentar eficiência </a:t>
            </a:r>
            <a:r>
              <a:rPr lang="pt-BR" sz="15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período de </a:t>
            </a:r>
            <a:r>
              <a:rPr lang="pt-BR" sz="1500" u="sng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capacidade de investimento limitada</a:t>
            </a:r>
          </a:p>
          <a:p>
            <a:pPr marL="819150" lvl="1" indent="-361950" algn="just">
              <a:spcAft>
                <a:spcPts val="600"/>
              </a:spcAft>
              <a:buClr>
                <a:srgbClr val="81BD31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15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Processo de </a:t>
            </a:r>
            <a:r>
              <a:rPr lang="pt-BR" sz="1500" u="sng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certificação</a:t>
            </a:r>
            <a:r>
              <a:rPr lang="pt-BR" sz="15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irá exigir </a:t>
            </a:r>
            <a:r>
              <a:rPr lang="pt-BR" sz="1500" u="sng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maior controle </a:t>
            </a:r>
            <a:r>
              <a:rPr lang="pt-BR" sz="15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 atividades produtivas, incluindo informações de fornecedores</a:t>
            </a:r>
          </a:p>
          <a:p>
            <a:pPr marL="819150" lvl="1" indent="-361950" algn="just">
              <a:spcAft>
                <a:spcPts val="600"/>
              </a:spcAft>
              <a:buClr>
                <a:srgbClr val="81BD31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15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Nova dinâmica no mercado de </a:t>
            </a:r>
            <a:r>
              <a:rPr lang="pt-BR" sz="1500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CBios</a:t>
            </a:r>
            <a:endParaRPr lang="pt-BR" sz="15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D61BC8D-3EC4-4159-A47C-54AB772FE2CB}"/>
              </a:ext>
            </a:extLst>
          </p:cNvPr>
          <p:cNvSpPr/>
          <p:nvPr/>
        </p:nvSpPr>
        <p:spPr>
          <a:xfrm>
            <a:off x="285696" y="774210"/>
            <a:ext cx="80824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spcAft>
                <a:spcPts val="600"/>
              </a:spcAft>
              <a:buClr>
                <a:srgbClr val="81BD31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15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Desafios e próximos passos</a:t>
            </a:r>
          </a:p>
          <a:p>
            <a:pPr marL="819150" lvl="1" indent="-361950" algn="just">
              <a:spcAft>
                <a:spcPts val="600"/>
              </a:spcAft>
              <a:buClr>
                <a:srgbClr val="81BD31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15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Concluir regulamentação com menor custo de transação possível para o sistema </a:t>
            </a:r>
          </a:p>
        </p:txBody>
      </p:sp>
    </p:spTree>
    <p:extLst>
      <p:ext uri="{BB962C8B-B14F-4D97-AF65-F5344CB8AC3E}">
        <p14:creationId xmlns:p14="http://schemas.microsoft.com/office/powerpoint/2010/main" val="202479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475656" y="772847"/>
            <a:ext cx="2369944" cy="588783"/>
            <a:chOff x="9690101" y="7034213"/>
            <a:chExt cx="3048000" cy="757238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11039476" y="7053263"/>
              <a:ext cx="236538" cy="704850"/>
            </a:xfrm>
            <a:prstGeom prst="rect">
              <a:avLst/>
            </a:prstGeom>
            <a:solidFill>
              <a:srgbClr val="8C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9690101" y="7038975"/>
              <a:ext cx="1214438" cy="730250"/>
            </a:xfrm>
            <a:custGeom>
              <a:avLst/>
              <a:gdLst>
                <a:gd name="T0" fmla="*/ 254 w 324"/>
                <a:gd name="T1" fmla="*/ 0 h 195"/>
                <a:gd name="T2" fmla="*/ 193 w 324"/>
                <a:gd name="T3" fmla="*/ 28 h 195"/>
                <a:gd name="T4" fmla="*/ 188 w 324"/>
                <a:gd name="T5" fmla="*/ 37 h 195"/>
                <a:gd name="T6" fmla="*/ 187 w 324"/>
                <a:gd name="T7" fmla="*/ 37 h 195"/>
                <a:gd name="T8" fmla="*/ 187 w 324"/>
                <a:gd name="T9" fmla="*/ 4 h 195"/>
                <a:gd name="T10" fmla="*/ 130 w 324"/>
                <a:gd name="T11" fmla="*/ 4 h 195"/>
                <a:gd name="T12" fmla="*/ 130 w 324"/>
                <a:gd name="T13" fmla="*/ 81 h 195"/>
                <a:gd name="T14" fmla="*/ 130 w 324"/>
                <a:gd name="T15" fmla="*/ 89 h 195"/>
                <a:gd name="T16" fmla="*/ 91 w 324"/>
                <a:gd name="T17" fmla="*/ 137 h 195"/>
                <a:gd name="T18" fmla="*/ 62 w 324"/>
                <a:gd name="T19" fmla="*/ 92 h 195"/>
                <a:gd name="T20" fmla="*/ 62 w 324"/>
                <a:gd name="T21" fmla="*/ 4 h 195"/>
                <a:gd name="T22" fmla="*/ 0 w 324"/>
                <a:gd name="T23" fmla="*/ 4 h 195"/>
                <a:gd name="T24" fmla="*/ 0 w 324"/>
                <a:gd name="T25" fmla="*/ 117 h 195"/>
                <a:gd name="T26" fmla="*/ 69 w 324"/>
                <a:gd name="T27" fmla="*/ 195 h 195"/>
                <a:gd name="T28" fmla="*/ 130 w 324"/>
                <a:gd name="T29" fmla="*/ 161 h 195"/>
                <a:gd name="T30" fmla="*/ 135 w 324"/>
                <a:gd name="T31" fmla="*/ 152 h 195"/>
                <a:gd name="T32" fmla="*/ 136 w 324"/>
                <a:gd name="T33" fmla="*/ 152 h 195"/>
                <a:gd name="T34" fmla="*/ 136 w 324"/>
                <a:gd name="T35" fmla="*/ 192 h 195"/>
                <a:gd name="T36" fmla="*/ 193 w 324"/>
                <a:gd name="T37" fmla="*/ 192 h 195"/>
                <a:gd name="T38" fmla="*/ 193 w 324"/>
                <a:gd name="T39" fmla="*/ 109 h 195"/>
                <a:gd name="T40" fmla="*/ 193 w 324"/>
                <a:gd name="T41" fmla="*/ 100 h 195"/>
                <a:gd name="T42" fmla="*/ 232 w 324"/>
                <a:gd name="T43" fmla="*/ 52 h 195"/>
                <a:gd name="T44" fmla="*/ 261 w 324"/>
                <a:gd name="T45" fmla="*/ 98 h 195"/>
                <a:gd name="T46" fmla="*/ 261 w 324"/>
                <a:gd name="T47" fmla="*/ 192 h 195"/>
                <a:gd name="T48" fmla="*/ 324 w 324"/>
                <a:gd name="T49" fmla="*/ 192 h 195"/>
                <a:gd name="T50" fmla="*/ 324 w 324"/>
                <a:gd name="T51" fmla="*/ 72 h 195"/>
                <a:gd name="T52" fmla="*/ 254 w 32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4" h="195">
                  <a:moveTo>
                    <a:pt x="254" y="0"/>
                  </a:moveTo>
                  <a:cubicBezTo>
                    <a:pt x="229" y="0"/>
                    <a:pt x="207" y="9"/>
                    <a:pt x="193" y="28"/>
                  </a:cubicBezTo>
                  <a:cubicBezTo>
                    <a:pt x="191" y="31"/>
                    <a:pt x="190" y="34"/>
                    <a:pt x="188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4"/>
                    <a:pt x="130" y="87"/>
                    <a:pt x="130" y="89"/>
                  </a:cubicBezTo>
                  <a:cubicBezTo>
                    <a:pt x="128" y="122"/>
                    <a:pt x="115" y="137"/>
                    <a:pt x="91" y="137"/>
                  </a:cubicBezTo>
                  <a:cubicBezTo>
                    <a:pt x="74" y="137"/>
                    <a:pt x="62" y="126"/>
                    <a:pt x="62" y="92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57"/>
                    <a:pt x="20" y="195"/>
                    <a:pt x="69" y="195"/>
                  </a:cubicBezTo>
                  <a:cubicBezTo>
                    <a:pt x="94" y="195"/>
                    <a:pt x="117" y="181"/>
                    <a:pt x="130" y="161"/>
                  </a:cubicBezTo>
                  <a:cubicBezTo>
                    <a:pt x="132" y="158"/>
                    <a:pt x="134" y="155"/>
                    <a:pt x="135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93" y="192"/>
                    <a:pt x="193" y="192"/>
                    <a:pt x="193" y="192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3" y="106"/>
                    <a:pt x="193" y="103"/>
                    <a:pt x="193" y="100"/>
                  </a:cubicBezTo>
                  <a:cubicBezTo>
                    <a:pt x="195" y="67"/>
                    <a:pt x="208" y="52"/>
                    <a:pt x="232" y="52"/>
                  </a:cubicBezTo>
                  <a:cubicBezTo>
                    <a:pt x="249" y="52"/>
                    <a:pt x="261" y="64"/>
                    <a:pt x="261" y="98"/>
                  </a:cubicBezTo>
                  <a:cubicBezTo>
                    <a:pt x="261" y="192"/>
                    <a:pt x="261" y="192"/>
                    <a:pt x="261" y="192"/>
                  </a:cubicBezTo>
                  <a:cubicBezTo>
                    <a:pt x="324" y="192"/>
                    <a:pt x="324" y="192"/>
                    <a:pt x="324" y="192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4" y="35"/>
                    <a:pt x="304" y="0"/>
                    <a:pt x="254" y="0"/>
                  </a:cubicBezTo>
                </a:path>
              </a:pathLst>
            </a:custGeom>
            <a:solidFill>
              <a:srgbClr val="8C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1372851" y="7034213"/>
              <a:ext cx="1365250" cy="757238"/>
            </a:xfrm>
            <a:custGeom>
              <a:avLst/>
              <a:gdLst>
                <a:gd name="T0" fmla="*/ 302 w 364"/>
                <a:gd name="T1" fmla="*/ 1 h 202"/>
                <a:gd name="T2" fmla="*/ 295 w 364"/>
                <a:gd name="T3" fmla="*/ 0 h 202"/>
                <a:gd name="T4" fmla="*/ 229 w 364"/>
                <a:gd name="T5" fmla="*/ 36 h 202"/>
                <a:gd name="T6" fmla="*/ 196 w 364"/>
                <a:gd name="T7" fmla="*/ 92 h 202"/>
                <a:gd name="T8" fmla="*/ 148 w 364"/>
                <a:gd name="T9" fmla="*/ 144 h 202"/>
                <a:gd name="T10" fmla="*/ 119 w 364"/>
                <a:gd name="T11" fmla="*/ 148 h 202"/>
                <a:gd name="T12" fmla="*/ 67 w 364"/>
                <a:gd name="T13" fmla="*/ 99 h 202"/>
                <a:gd name="T14" fmla="*/ 72 w 364"/>
                <a:gd name="T15" fmla="*/ 74 h 202"/>
                <a:gd name="T16" fmla="*/ 116 w 364"/>
                <a:gd name="T17" fmla="*/ 48 h 202"/>
                <a:gd name="T18" fmla="*/ 155 w 364"/>
                <a:gd name="T19" fmla="*/ 58 h 202"/>
                <a:gd name="T20" fmla="*/ 159 w 364"/>
                <a:gd name="T21" fmla="*/ 11 h 202"/>
                <a:gd name="T22" fmla="*/ 108 w 364"/>
                <a:gd name="T23" fmla="*/ 1 h 202"/>
                <a:gd name="T24" fmla="*/ 0 w 364"/>
                <a:gd name="T25" fmla="*/ 98 h 202"/>
                <a:gd name="T26" fmla="*/ 84 w 364"/>
                <a:gd name="T27" fmla="*/ 194 h 202"/>
                <a:gd name="T28" fmla="*/ 172 w 364"/>
                <a:gd name="T29" fmla="*/ 172 h 202"/>
                <a:gd name="T30" fmla="*/ 245 w 364"/>
                <a:gd name="T31" fmla="*/ 67 h 202"/>
                <a:gd name="T32" fmla="*/ 273 w 364"/>
                <a:gd name="T33" fmla="*/ 53 h 202"/>
                <a:gd name="T34" fmla="*/ 302 w 364"/>
                <a:gd name="T35" fmla="*/ 98 h 202"/>
                <a:gd name="T36" fmla="*/ 302 w 364"/>
                <a:gd name="T37" fmla="*/ 193 h 202"/>
                <a:gd name="T38" fmla="*/ 364 w 364"/>
                <a:gd name="T39" fmla="*/ 193 h 202"/>
                <a:gd name="T40" fmla="*/ 364 w 364"/>
                <a:gd name="T41" fmla="*/ 73 h 202"/>
                <a:gd name="T42" fmla="*/ 302 w 364"/>
                <a:gd name="T43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4" h="202">
                  <a:moveTo>
                    <a:pt x="302" y="1"/>
                  </a:moveTo>
                  <a:cubicBezTo>
                    <a:pt x="300" y="1"/>
                    <a:pt x="298" y="0"/>
                    <a:pt x="295" y="0"/>
                  </a:cubicBezTo>
                  <a:cubicBezTo>
                    <a:pt x="251" y="0"/>
                    <a:pt x="229" y="36"/>
                    <a:pt x="229" y="36"/>
                  </a:cubicBezTo>
                  <a:cubicBezTo>
                    <a:pt x="216" y="51"/>
                    <a:pt x="208" y="76"/>
                    <a:pt x="196" y="92"/>
                  </a:cubicBezTo>
                  <a:cubicBezTo>
                    <a:pt x="189" y="103"/>
                    <a:pt x="172" y="133"/>
                    <a:pt x="148" y="144"/>
                  </a:cubicBezTo>
                  <a:cubicBezTo>
                    <a:pt x="143" y="146"/>
                    <a:pt x="131" y="148"/>
                    <a:pt x="119" y="148"/>
                  </a:cubicBezTo>
                  <a:cubicBezTo>
                    <a:pt x="92" y="148"/>
                    <a:pt x="67" y="129"/>
                    <a:pt x="67" y="99"/>
                  </a:cubicBezTo>
                  <a:cubicBezTo>
                    <a:pt x="67" y="90"/>
                    <a:pt x="69" y="81"/>
                    <a:pt x="72" y="74"/>
                  </a:cubicBezTo>
                  <a:cubicBezTo>
                    <a:pt x="80" y="57"/>
                    <a:pt x="96" y="48"/>
                    <a:pt x="116" y="48"/>
                  </a:cubicBezTo>
                  <a:cubicBezTo>
                    <a:pt x="131" y="48"/>
                    <a:pt x="143" y="51"/>
                    <a:pt x="155" y="58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45" y="4"/>
                    <a:pt x="128" y="1"/>
                    <a:pt x="108" y="1"/>
                  </a:cubicBezTo>
                  <a:cubicBezTo>
                    <a:pt x="47" y="1"/>
                    <a:pt x="0" y="36"/>
                    <a:pt x="0" y="98"/>
                  </a:cubicBezTo>
                  <a:cubicBezTo>
                    <a:pt x="0" y="151"/>
                    <a:pt x="35" y="185"/>
                    <a:pt x="84" y="194"/>
                  </a:cubicBezTo>
                  <a:cubicBezTo>
                    <a:pt x="134" y="202"/>
                    <a:pt x="160" y="184"/>
                    <a:pt x="172" y="172"/>
                  </a:cubicBezTo>
                  <a:cubicBezTo>
                    <a:pt x="207" y="139"/>
                    <a:pt x="245" y="67"/>
                    <a:pt x="245" y="67"/>
                  </a:cubicBezTo>
                  <a:cubicBezTo>
                    <a:pt x="251" y="57"/>
                    <a:pt x="257" y="53"/>
                    <a:pt x="273" y="53"/>
                  </a:cubicBezTo>
                  <a:cubicBezTo>
                    <a:pt x="289" y="53"/>
                    <a:pt x="302" y="64"/>
                    <a:pt x="302" y="98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64" y="193"/>
                    <a:pt x="364" y="193"/>
                    <a:pt x="364" y="19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37"/>
                    <a:pt x="346" y="4"/>
                    <a:pt x="302" y="1"/>
                  </a:cubicBezTo>
                </a:path>
              </a:pathLst>
            </a:custGeom>
            <a:solidFill>
              <a:srgbClr val="8C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12261851" y="7427913"/>
              <a:ext cx="169863" cy="169863"/>
            </a:xfrm>
            <a:prstGeom prst="ellipse">
              <a:avLst/>
            </a:pr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cxnSp>
        <p:nvCxnSpPr>
          <p:cNvPr id="12" name="Conector reto 11"/>
          <p:cNvCxnSpPr/>
          <p:nvPr/>
        </p:nvCxnSpPr>
        <p:spPr>
          <a:xfrm>
            <a:off x="4386197" y="583477"/>
            <a:ext cx="0" cy="1082217"/>
          </a:xfrm>
          <a:prstGeom prst="line">
            <a:avLst/>
          </a:prstGeom>
          <a:ln>
            <a:solidFill>
              <a:srgbClr val="81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572000" y="635534"/>
            <a:ext cx="342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8C9694"/>
                </a:solidFill>
                <a:latin typeface="Century Gothic" panose="020B0502020202020204" pitchFamily="34" charset="0"/>
              </a:rPr>
              <a:t>OBRIGADO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662303" y="1361630"/>
            <a:ext cx="28712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www.unica.com.br</a:t>
            </a:r>
          </a:p>
          <a:p>
            <a:pPr algn="ctr">
              <a:spcBef>
                <a:spcPts val="1200"/>
              </a:spcBef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www.unicadata.com.br</a:t>
            </a:r>
          </a:p>
        </p:txBody>
      </p:sp>
    </p:spTree>
    <p:extLst>
      <p:ext uri="{BB962C8B-B14F-4D97-AF65-F5344CB8AC3E}">
        <p14:creationId xmlns:p14="http://schemas.microsoft.com/office/powerpoint/2010/main" val="381602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2676292" y="375258"/>
            <a:ext cx="6101281" cy="168218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t-BR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Setor precisa estar preparado para as mudanças previstas com a implementação do RenovaBio</a:t>
            </a:r>
            <a:endParaRPr lang="pt-BR" b="1" i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Resultado de imagem para mudanÃ§a">
            <a:extLst>
              <a:ext uri="{FF2B5EF4-FFF2-40B4-BE49-F238E27FC236}">
                <a16:creationId xmlns:a16="http://schemas.microsoft.com/office/drawing/2014/main" id="{F5F91651-B2DB-4FB4-AC05-2266E196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7" y="1995264"/>
            <a:ext cx="4105877" cy="270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48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3304062" y="1098339"/>
            <a:ext cx="5334415" cy="2212074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marL="514350" indent="-514350" algn="r">
              <a:lnSpc>
                <a:spcPct val="150000"/>
              </a:lnSpc>
              <a:buClr>
                <a:srgbClr val="FF0000"/>
              </a:buClr>
              <a:buSzPct val="120000"/>
              <a:buFont typeface="+mj-lt"/>
              <a:buAutoNum type="arabicPeriod"/>
              <a:defRPr/>
            </a:pPr>
            <a:r>
              <a:rPr lang="pt-BR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Definição de diretriz de longo prazo e maior previsibilidade</a:t>
            </a:r>
            <a:endParaRPr lang="pt-BR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Resultado de imagem para direÃ§Ã£o">
            <a:extLst>
              <a:ext uri="{FF2B5EF4-FFF2-40B4-BE49-F238E27FC236}">
                <a16:creationId xmlns:a16="http://schemas.microsoft.com/office/drawing/2014/main" id="{07E73D62-8B7E-4E49-8975-C0DA4A6B2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" y="2008614"/>
            <a:ext cx="3139184" cy="25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7B00EA5F-30BC-4F87-ABAB-FB0FB8506BD5}"/>
              </a:ext>
            </a:extLst>
          </p:cNvPr>
          <p:cNvSpPr txBox="1"/>
          <p:nvPr/>
        </p:nvSpPr>
        <p:spPr>
          <a:xfrm>
            <a:off x="178454" y="136915"/>
            <a:ext cx="7926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SzPct val="120000"/>
            </a:pPr>
            <a:r>
              <a:rPr lang="pt-BR" sz="2000" b="1" dirty="0">
                <a:latin typeface="Century Gothic" panose="020B0502020202020204" pitchFamily="34" charset="0"/>
              </a:rPr>
              <a:t>EVOLUÇÃO DA MATRIZ DE TRANSPORTES NO BRASIL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5BC303C1-D07E-47EA-94DA-F79DFAFE5CC9}"/>
              </a:ext>
            </a:extLst>
          </p:cNvPr>
          <p:cNvCxnSpPr/>
          <p:nvPr/>
        </p:nvCxnSpPr>
        <p:spPr>
          <a:xfrm>
            <a:off x="287382" y="528423"/>
            <a:ext cx="7884000" cy="0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9" name="Grupo 6">
            <a:extLst>
              <a:ext uri="{FF2B5EF4-FFF2-40B4-BE49-F238E27FC236}">
                <a16:creationId xmlns:a16="http://schemas.microsoft.com/office/drawing/2014/main" id="{02713A42-ABCC-43FD-AC40-771187BE8E2A}"/>
              </a:ext>
            </a:extLst>
          </p:cNvPr>
          <p:cNvGrpSpPr/>
          <p:nvPr/>
        </p:nvGrpSpPr>
        <p:grpSpPr>
          <a:xfrm>
            <a:off x="7996983" y="169221"/>
            <a:ext cx="944647" cy="239137"/>
            <a:chOff x="9690101" y="7034213"/>
            <a:chExt cx="3048000" cy="757238"/>
          </a:xfrm>
        </p:grpSpPr>
        <p:sp>
          <p:nvSpPr>
            <p:cNvPr id="70" name="Rectangle 11">
              <a:extLst>
                <a:ext uri="{FF2B5EF4-FFF2-40B4-BE49-F238E27FC236}">
                  <a16:creationId xmlns:a16="http://schemas.microsoft.com/office/drawing/2014/main" id="{3EF8F1DC-35E7-4235-A058-C28C48F4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9476" y="7053263"/>
              <a:ext cx="236538" cy="704850"/>
            </a:xfrm>
            <a:prstGeom prst="rect">
              <a:avLst/>
            </a:prstGeom>
            <a:solidFill>
              <a:srgbClr val="8C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15942B71-86FA-46EE-B4E1-9222CEB3C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0101" y="7038975"/>
              <a:ext cx="1214438" cy="730250"/>
            </a:xfrm>
            <a:custGeom>
              <a:avLst/>
              <a:gdLst>
                <a:gd name="T0" fmla="*/ 254 w 324"/>
                <a:gd name="T1" fmla="*/ 0 h 195"/>
                <a:gd name="T2" fmla="*/ 193 w 324"/>
                <a:gd name="T3" fmla="*/ 28 h 195"/>
                <a:gd name="T4" fmla="*/ 188 w 324"/>
                <a:gd name="T5" fmla="*/ 37 h 195"/>
                <a:gd name="T6" fmla="*/ 187 w 324"/>
                <a:gd name="T7" fmla="*/ 37 h 195"/>
                <a:gd name="T8" fmla="*/ 187 w 324"/>
                <a:gd name="T9" fmla="*/ 4 h 195"/>
                <a:gd name="T10" fmla="*/ 130 w 324"/>
                <a:gd name="T11" fmla="*/ 4 h 195"/>
                <a:gd name="T12" fmla="*/ 130 w 324"/>
                <a:gd name="T13" fmla="*/ 81 h 195"/>
                <a:gd name="T14" fmla="*/ 130 w 324"/>
                <a:gd name="T15" fmla="*/ 89 h 195"/>
                <a:gd name="T16" fmla="*/ 91 w 324"/>
                <a:gd name="T17" fmla="*/ 137 h 195"/>
                <a:gd name="T18" fmla="*/ 62 w 324"/>
                <a:gd name="T19" fmla="*/ 92 h 195"/>
                <a:gd name="T20" fmla="*/ 62 w 324"/>
                <a:gd name="T21" fmla="*/ 4 h 195"/>
                <a:gd name="T22" fmla="*/ 0 w 324"/>
                <a:gd name="T23" fmla="*/ 4 h 195"/>
                <a:gd name="T24" fmla="*/ 0 w 324"/>
                <a:gd name="T25" fmla="*/ 117 h 195"/>
                <a:gd name="T26" fmla="*/ 69 w 324"/>
                <a:gd name="T27" fmla="*/ 195 h 195"/>
                <a:gd name="T28" fmla="*/ 130 w 324"/>
                <a:gd name="T29" fmla="*/ 161 h 195"/>
                <a:gd name="T30" fmla="*/ 135 w 324"/>
                <a:gd name="T31" fmla="*/ 152 h 195"/>
                <a:gd name="T32" fmla="*/ 136 w 324"/>
                <a:gd name="T33" fmla="*/ 152 h 195"/>
                <a:gd name="T34" fmla="*/ 136 w 324"/>
                <a:gd name="T35" fmla="*/ 192 h 195"/>
                <a:gd name="T36" fmla="*/ 193 w 324"/>
                <a:gd name="T37" fmla="*/ 192 h 195"/>
                <a:gd name="T38" fmla="*/ 193 w 324"/>
                <a:gd name="T39" fmla="*/ 109 h 195"/>
                <a:gd name="T40" fmla="*/ 193 w 324"/>
                <a:gd name="T41" fmla="*/ 100 h 195"/>
                <a:gd name="T42" fmla="*/ 232 w 324"/>
                <a:gd name="T43" fmla="*/ 52 h 195"/>
                <a:gd name="T44" fmla="*/ 261 w 324"/>
                <a:gd name="T45" fmla="*/ 98 h 195"/>
                <a:gd name="T46" fmla="*/ 261 w 324"/>
                <a:gd name="T47" fmla="*/ 192 h 195"/>
                <a:gd name="T48" fmla="*/ 324 w 324"/>
                <a:gd name="T49" fmla="*/ 192 h 195"/>
                <a:gd name="T50" fmla="*/ 324 w 324"/>
                <a:gd name="T51" fmla="*/ 72 h 195"/>
                <a:gd name="T52" fmla="*/ 254 w 32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4" h="195">
                  <a:moveTo>
                    <a:pt x="254" y="0"/>
                  </a:moveTo>
                  <a:cubicBezTo>
                    <a:pt x="229" y="0"/>
                    <a:pt x="207" y="9"/>
                    <a:pt x="193" y="28"/>
                  </a:cubicBezTo>
                  <a:cubicBezTo>
                    <a:pt x="191" y="31"/>
                    <a:pt x="190" y="34"/>
                    <a:pt x="188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4"/>
                    <a:pt x="130" y="87"/>
                    <a:pt x="130" y="89"/>
                  </a:cubicBezTo>
                  <a:cubicBezTo>
                    <a:pt x="128" y="122"/>
                    <a:pt x="115" y="137"/>
                    <a:pt x="91" y="137"/>
                  </a:cubicBezTo>
                  <a:cubicBezTo>
                    <a:pt x="74" y="137"/>
                    <a:pt x="62" y="126"/>
                    <a:pt x="62" y="92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57"/>
                    <a:pt x="20" y="195"/>
                    <a:pt x="69" y="195"/>
                  </a:cubicBezTo>
                  <a:cubicBezTo>
                    <a:pt x="94" y="195"/>
                    <a:pt x="117" y="181"/>
                    <a:pt x="130" y="161"/>
                  </a:cubicBezTo>
                  <a:cubicBezTo>
                    <a:pt x="132" y="158"/>
                    <a:pt x="134" y="155"/>
                    <a:pt x="135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93" y="192"/>
                    <a:pt x="193" y="192"/>
                    <a:pt x="193" y="192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3" y="106"/>
                    <a:pt x="193" y="103"/>
                    <a:pt x="193" y="100"/>
                  </a:cubicBezTo>
                  <a:cubicBezTo>
                    <a:pt x="195" y="67"/>
                    <a:pt x="208" y="52"/>
                    <a:pt x="232" y="52"/>
                  </a:cubicBezTo>
                  <a:cubicBezTo>
                    <a:pt x="249" y="52"/>
                    <a:pt x="261" y="64"/>
                    <a:pt x="261" y="98"/>
                  </a:cubicBezTo>
                  <a:cubicBezTo>
                    <a:pt x="261" y="192"/>
                    <a:pt x="261" y="192"/>
                    <a:pt x="261" y="192"/>
                  </a:cubicBezTo>
                  <a:cubicBezTo>
                    <a:pt x="324" y="192"/>
                    <a:pt x="324" y="192"/>
                    <a:pt x="324" y="192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4" y="35"/>
                    <a:pt x="304" y="0"/>
                    <a:pt x="254" y="0"/>
                  </a:cubicBezTo>
                </a:path>
              </a:pathLst>
            </a:custGeom>
            <a:solidFill>
              <a:srgbClr val="8C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973BC3D8-0A91-41A2-9091-30F29B7E0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851" y="7034213"/>
              <a:ext cx="1365250" cy="757238"/>
            </a:xfrm>
            <a:custGeom>
              <a:avLst/>
              <a:gdLst>
                <a:gd name="T0" fmla="*/ 302 w 364"/>
                <a:gd name="T1" fmla="*/ 1 h 202"/>
                <a:gd name="T2" fmla="*/ 295 w 364"/>
                <a:gd name="T3" fmla="*/ 0 h 202"/>
                <a:gd name="T4" fmla="*/ 229 w 364"/>
                <a:gd name="T5" fmla="*/ 36 h 202"/>
                <a:gd name="T6" fmla="*/ 196 w 364"/>
                <a:gd name="T7" fmla="*/ 92 h 202"/>
                <a:gd name="T8" fmla="*/ 148 w 364"/>
                <a:gd name="T9" fmla="*/ 144 h 202"/>
                <a:gd name="T10" fmla="*/ 119 w 364"/>
                <a:gd name="T11" fmla="*/ 148 h 202"/>
                <a:gd name="T12" fmla="*/ 67 w 364"/>
                <a:gd name="T13" fmla="*/ 99 h 202"/>
                <a:gd name="T14" fmla="*/ 72 w 364"/>
                <a:gd name="T15" fmla="*/ 74 h 202"/>
                <a:gd name="T16" fmla="*/ 116 w 364"/>
                <a:gd name="T17" fmla="*/ 48 h 202"/>
                <a:gd name="T18" fmla="*/ 155 w 364"/>
                <a:gd name="T19" fmla="*/ 58 h 202"/>
                <a:gd name="T20" fmla="*/ 159 w 364"/>
                <a:gd name="T21" fmla="*/ 11 h 202"/>
                <a:gd name="T22" fmla="*/ 108 w 364"/>
                <a:gd name="T23" fmla="*/ 1 h 202"/>
                <a:gd name="T24" fmla="*/ 0 w 364"/>
                <a:gd name="T25" fmla="*/ 98 h 202"/>
                <a:gd name="T26" fmla="*/ 84 w 364"/>
                <a:gd name="T27" fmla="*/ 194 h 202"/>
                <a:gd name="T28" fmla="*/ 172 w 364"/>
                <a:gd name="T29" fmla="*/ 172 h 202"/>
                <a:gd name="T30" fmla="*/ 245 w 364"/>
                <a:gd name="T31" fmla="*/ 67 h 202"/>
                <a:gd name="T32" fmla="*/ 273 w 364"/>
                <a:gd name="T33" fmla="*/ 53 h 202"/>
                <a:gd name="T34" fmla="*/ 302 w 364"/>
                <a:gd name="T35" fmla="*/ 98 h 202"/>
                <a:gd name="T36" fmla="*/ 302 w 364"/>
                <a:gd name="T37" fmla="*/ 193 h 202"/>
                <a:gd name="T38" fmla="*/ 364 w 364"/>
                <a:gd name="T39" fmla="*/ 193 h 202"/>
                <a:gd name="T40" fmla="*/ 364 w 364"/>
                <a:gd name="T41" fmla="*/ 73 h 202"/>
                <a:gd name="T42" fmla="*/ 302 w 364"/>
                <a:gd name="T43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4" h="202">
                  <a:moveTo>
                    <a:pt x="302" y="1"/>
                  </a:moveTo>
                  <a:cubicBezTo>
                    <a:pt x="300" y="1"/>
                    <a:pt x="298" y="0"/>
                    <a:pt x="295" y="0"/>
                  </a:cubicBezTo>
                  <a:cubicBezTo>
                    <a:pt x="251" y="0"/>
                    <a:pt x="229" y="36"/>
                    <a:pt x="229" y="36"/>
                  </a:cubicBezTo>
                  <a:cubicBezTo>
                    <a:pt x="216" y="51"/>
                    <a:pt x="208" y="76"/>
                    <a:pt x="196" y="92"/>
                  </a:cubicBezTo>
                  <a:cubicBezTo>
                    <a:pt x="189" y="103"/>
                    <a:pt x="172" y="133"/>
                    <a:pt x="148" y="144"/>
                  </a:cubicBezTo>
                  <a:cubicBezTo>
                    <a:pt x="143" y="146"/>
                    <a:pt x="131" y="148"/>
                    <a:pt x="119" y="148"/>
                  </a:cubicBezTo>
                  <a:cubicBezTo>
                    <a:pt x="92" y="148"/>
                    <a:pt x="67" y="129"/>
                    <a:pt x="67" y="99"/>
                  </a:cubicBezTo>
                  <a:cubicBezTo>
                    <a:pt x="67" y="90"/>
                    <a:pt x="69" y="81"/>
                    <a:pt x="72" y="74"/>
                  </a:cubicBezTo>
                  <a:cubicBezTo>
                    <a:pt x="80" y="57"/>
                    <a:pt x="96" y="48"/>
                    <a:pt x="116" y="48"/>
                  </a:cubicBezTo>
                  <a:cubicBezTo>
                    <a:pt x="131" y="48"/>
                    <a:pt x="143" y="51"/>
                    <a:pt x="155" y="58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45" y="4"/>
                    <a:pt x="128" y="1"/>
                    <a:pt x="108" y="1"/>
                  </a:cubicBezTo>
                  <a:cubicBezTo>
                    <a:pt x="47" y="1"/>
                    <a:pt x="0" y="36"/>
                    <a:pt x="0" y="98"/>
                  </a:cubicBezTo>
                  <a:cubicBezTo>
                    <a:pt x="0" y="151"/>
                    <a:pt x="35" y="185"/>
                    <a:pt x="84" y="194"/>
                  </a:cubicBezTo>
                  <a:cubicBezTo>
                    <a:pt x="134" y="202"/>
                    <a:pt x="160" y="184"/>
                    <a:pt x="172" y="172"/>
                  </a:cubicBezTo>
                  <a:cubicBezTo>
                    <a:pt x="207" y="139"/>
                    <a:pt x="245" y="67"/>
                    <a:pt x="245" y="67"/>
                  </a:cubicBezTo>
                  <a:cubicBezTo>
                    <a:pt x="251" y="57"/>
                    <a:pt x="257" y="53"/>
                    <a:pt x="273" y="53"/>
                  </a:cubicBezTo>
                  <a:cubicBezTo>
                    <a:pt x="289" y="53"/>
                    <a:pt x="302" y="64"/>
                    <a:pt x="302" y="98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64" y="193"/>
                    <a:pt x="364" y="193"/>
                    <a:pt x="364" y="19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37"/>
                    <a:pt x="346" y="4"/>
                    <a:pt x="302" y="1"/>
                  </a:cubicBezTo>
                </a:path>
              </a:pathLst>
            </a:custGeom>
            <a:solidFill>
              <a:srgbClr val="8C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" name="Oval 14">
              <a:extLst>
                <a:ext uri="{FF2B5EF4-FFF2-40B4-BE49-F238E27FC236}">
                  <a16:creationId xmlns:a16="http://schemas.microsoft.com/office/drawing/2014/main" id="{EB19F29B-CB3C-4E79-8C35-A72F9AB99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1851" y="7427913"/>
              <a:ext cx="169863" cy="169863"/>
            </a:xfrm>
            <a:prstGeom prst="ellipse">
              <a:avLst/>
            </a:pr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698A2976-4393-4D3F-ADAC-0154107E9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9" y="799866"/>
            <a:ext cx="8882642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/>
          <p:cNvSpPr txBox="1"/>
          <p:nvPr/>
        </p:nvSpPr>
        <p:spPr>
          <a:xfrm>
            <a:off x="202370" y="123209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2000" b="1" i="1" dirty="0">
                <a:latin typeface="Century Gothic" panose="020B0502020202020204" pitchFamily="34" charset="0"/>
              </a:rPr>
              <a:t>DEFINIÇÃO DAS METAS</a:t>
            </a:r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0E58A8E3-068E-4CC7-9EA5-30826D577CA7}"/>
              </a:ext>
            </a:extLst>
          </p:cNvPr>
          <p:cNvCxnSpPr/>
          <p:nvPr/>
        </p:nvCxnSpPr>
        <p:spPr>
          <a:xfrm>
            <a:off x="237161" y="499531"/>
            <a:ext cx="7884000" cy="0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5" name="Grupo 6">
            <a:extLst>
              <a:ext uri="{FF2B5EF4-FFF2-40B4-BE49-F238E27FC236}">
                <a16:creationId xmlns:a16="http://schemas.microsoft.com/office/drawing/2014/main" id="{7BD69EF3-D85E-4D4F-987C-0F03238FE50D}"/>
              </a:ext>
            </a:extLst>
          </p:cNvPr>
          <p:cNvGrpSpPr/>
          <p:nvPr/>
        </p:nvGrpSpPr>
        <p:grpSpPr>
          <a:xfrm>
            <a:off x="7996983" y="169221"/>
            <a:ext cx="944647" cy="239137"/>
            <a:chOff x="9690101" y="7034213"/>
            <a:chExt cx="3048000" cy="757238"/>
          </a:xfrm>
        </p:grpSpPr>
        <p:sp>
          <p:nvSpPr>
            <p:cNvPr id="68" name="Rectangle 11">
              <a:extLst>
                <a:ext uri="{FF2B5EF4-FFF2-40B4-BE49-F238E27FC236}">
                  <a16:creationId xmlns:a16="http://schemas.microsoft.com/office/drawing/2014/main" id="{D48AD103-0203-47FD-8E4B-824B8CC8C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9476" y="7053263"/>
              <a:ext cx="236538" cy="704850"/>
            </a:xfrm>
            <a:prstGeom prst="rect">
              <a:avLst/>
            </a:prstGeom>
            <a:solidFill>
              <a:srgbClr val="8C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98B8E100-9E7E-46E6-9284-0D4AC4BBD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0101" y="7038975"/>
              <a:ext cx="1214438" cy="730250"/>
            </a:xfrm>
            <a:custGeom>
              <a:avLst/>
              <a:gdLst>
                <a:gd name="T0" fmla="*/ 254 w 324"/>
                <a:gd name="T1" fmla="*/ 0 h 195"/>
                <a:gd name="T2" fmla="*/ 193 w 324"/>
                <a:gd name="T3" fmla="*/ 28 h 195"/>
                <a:gd name="T4" fmla="*/ 188 w 324"/>
                <a:gd name="T5" fmla="*/ 37 h 195"/>
                <a:gd name="T6" fmla="*/ 187 w 324"/>
                <a:gd name="T7" fmla="*/ 37 h 195"/>
                <a:gd name="T8" fmla="*/ 187 w 324"/>
                <a:gd name="T9" fmla="*/ 4 h 195"/>
                <a:gd name="T10" fmla="*/ 130 w 324"/>
                <a:gd name="T11" fmla="*/ 4 h 195"/>
                <a:gd name="T12" fmla="*/ 130 w 324"/>
                <a:gd name="T13" fmla="*/ 81 h 195"/>
                <a:gd name="T14" fmla="*/ 130 w 324"/>
                <a:gd name="T15" fmla="*/ 89 h 195"/>
                <a:gd name="T16" fmla="*/ 91 w 324"/>
                <a:gd name="T17" fmla="*/ 137 h 195"/>
                <a:gd name="T18" fmla="*/ 62 w 324"/>
                <a:gd name="T19" fmla="*/ 92 h 195"/>
                <a:gd name="T20" fmla="*/ 62 w 324"/>
                <a:gd name="T21" fmla="*/ 4 h 195"/>
                <a:gd name="T22" fmla="*/ 0 w 324"/>
                <a:gd name="T23" fmla="*/ 4 h 195"/>
                <a:gd name="T24" fmla="*/ 0 w 324"/>
                <a:gd name="T25" fmla="*/ 117 h 195"/>
                <a:gd name="T26" fmla="*/ 69 w 324"/>
                <a:gd name="T27" fmla="*/ 195 h 195"/>
                <a:gd name="T28" fmla="*/ 130 w 324"/>
                <a:gd name="T29" fmla="*/ 161 h 195"/>
                <a:gd name="T30" fmla="*/ 135 w 324"/>
                <a:gd name="T31" fmla="*/ 152 h 195"/>
                <a:gd name="T32" fmla="*/ 136 w 324"/>
                <a:gd name="T33" fmla="*/ 152 h 195"/>
                <a:gd name="T34" fmla="*/ 136 w 324"/>
                <a:gd name="T35" fmla="*/ 192 h 195"/>
                <a:gd name="T36" fmla="*/ 193 w 324"/>
                <a:gd name="T37" fmla="*/ 192 h 195"/>
                <a:gd name="T38" fmla="*/ 193 w 324"/>
                <a:gd name="T39" fmla="*/ 109 h 195"/>
                <a:gd name="T40" fmla="*/ 193 w 324"/>
                <a:gd name="T41" fmla="*/ 100 h 195"/>
                <a:gd name="T42" fmla="*/ 232 w 324"/>
                <a:gd name="T43" fmla="*/ 52 h 195"/>
                <a:gd name="T44" fmla="*/ 261 w 324"/>
                <a:gd name="T45" fmla="*/ 98 h 195"/>
                <a:gd name="T46" fmla="*/ 261 w 324"/>
                <a:gd name="T47" fmla="*/ 192 h 195"/>
                <a:gd name="T48" fmla="*/ 324 w 324"/>
                <a:gd name="T49" fmla="*/ 192 h 195"/>
                <a:gd name="T50" fmla="*/ 324 w 324"/>
                <a:gd name="T51" fmla="*/ 72 h 195"/>
                <a:gd name="T52" fmla="*/ 254 w 32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4" h="195">
                  <a:moveTo>
                    <a:pt x="254" y="0"/>
                  </a:moveTo>
                  <a:cubicBezTo>
                    <a:pt x="229" y="0"/>
                    <a:pt x="207" y="9"/>
                    <a:pt x="193" y="28"/>
                  </a:cubicBezTo>
                  <a:cubicBezTo>
                    <a:pt x="191" y="31"/>
                    <a:pt x="190" y="34"/>
                    <a:pt x="188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4"/>
                    <a:pt x="130" y="87"/>
                    <a:pt x="130" y="89"/>
                  </a:cubicBezTo>
                  <a:cubicBezTo>
                    <a:pt x="128" y="122"/>
                    <a:pt x="115" y="137"/>
                    <a:pt x="91" y="137"/>
                  </a:cubicBezTo>
                  <a:cubicBezTo>
                    <a:pt x="74" y="137"/>
                    <a:pt x="62" y="126"/>
                    <a:pt x="62" y="92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57"/>
                    <a:pt x="20" y="195"/>
                    <a:pt x="69" y="195"/>
                  </a:cubicBezTo>
                  <a:cubicBezTo>
                    <a:pt x="94" y="195"/>
                    <a:pt x="117" y="181"/>
                    <a:pt x="130" y="161"/>
                  </a:cubicBezTo>
                  <a:cubicBezTo>
                    <a:pt x="132" y="158"/>
                    <a:pt x="134" y="155"/>
                    <a:pt x="135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93" y="192"/>
                    <a:pt x="193" y="192"/>
                    <a:pt x="193" y="192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3" y="106"/>
                    <a:pt x="193" y="103"/>
                    <a:pt x="193" y="100"/>
                  </a:cubicBezTo>
                  <a:cubicBezTo>
                    <a:pt x="195" y="67"/>
                    <a:pt x="208" y="52"/>
                    <a:pt x="232" y="52"/>
                  </a:cubicBezTo>
                  <a:cubicBezTo>
                    <a:pt x="249" y="52"/>
                    <a:pt x="261" y="64"/>
                    <a:pt x="261" y="98"/>
                  </a:cubicBezTo>
                  <a:cubicBezTo>
                    <a:pt x="261" y="192"/>
                    <a:pt x="261" y="192"/>
                    <a:pt x="261" y="192"/>
                  </a:cubicBezTo>
                  <a:cubicBezTo>
                    <a:pt x="324" y="192"/>
                    <a:pt x="324" y="192"/>
                    <a:pt x="324" y="192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4" y="35"/>
                    <a:pt x="304" y="0"/>
                    <a:pt x="254" y="0"/>
                  </a:cubicBezTo>
                </a:path>
              </a:pathLst>
            </a:custGeom>
            <a:solidFill>
              <a:srgbClr val="8C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E4A9BC30-B06A-430C-87C4-EA58C2B8A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851" y="7034213"/>
              <a:ext cx="1365250" cy="757238"/>
            </a:xfrm>
            <a:custGeom>
              <a:avLst/>
              <a:gdLst>
                <a:gd name="T0" fmla="*/ 302 w 364"/>
                <a:gd name="T1" fmla="*/ 1 h 202"/>
                <a:gd name="T2" fmla="*/ 295 w 364"/>
                <a:gd name="T3" fmla="*/ 0 h 202"/>
                <a:gd name="T4" fmla="*/ 229 w 364"/>
                <a:gd name="T5" fmla="*/ 36 h 202"/>
                <a:gd name="T6" fmla="*/ 196 w 364"/>
                <a:gd name="T7" fmla="*/ 92 h 202"/>
                <a:gd name="T8" fmla="*/ 148 w 364"/>
                <a:gd name="T9" fmla="*/ 144 h 202"/>
                <a:gd name="T10" fmla="*/ 119 w 364"/>
                <a:gd name="T11" fmla="*/ 148 h 202"/>
                <a:gd name="T12" fmla="*/ 67 w 364"/>
                <a:gd name="T13" fmla="*/ 99 h 202"/>
                <a:gd name="T14" fmla="*/ 72 w 364"/>
                <a:gd name="T15" fmla="*/ 74 h 202"/>
                <a:gd name="T16" fmla="*/ 116 w 364"/>
                <a:gd name="T17" fmla="*/ 48 h 202"/>
                <a:gd name="T18" fmla="*/ 155 w 364"/>
                <a:gd name="T19" fmla="*/ 58 h 202"/>
                <a:gd name="T20" fmla="*/ 159 w 364"/>
                <a:gd name="T21" fmla="*/ 11 h 202"/>
                <a:gd name="T22" fmla="*/ 108 w 364"/>
                <a:gd name="T23" fmla="*/ 1 h 202"/>
                <a:gd name="T24" fmla="*/ 0 w 364"/>
                <a:gd name="T25" fmla="*/ 98 h 202"/>
                <a:gd name="T26" fmla="*/ 84 w 364"/>
                <a:gd name="T27" fmla="*/ 194 h 202"/>
                <a:gd name="T28" fmla="*/ 172 w 364"/>
                <a:gd name="T29" fmla="*/ 172 h 202"/>
                <a:gd name="T30" fmla="*/ 245 w 364"/>
                <a:gd name="T31" fmla="*/ 67 h 202"/>
                <a:gd name="T32" fmla="*/ 273 w 364"/>
                <a:gd name="T33" fmla="*/ 53 h 202"/>
                <a:gd name="T34" fmla="*/ 302 w 364"/>
                <a:gd name="T35" fmla="*/ 98 h 202"/>
                <a:gd name="T36" fmla="*/ 302 w 364"/>
                <a:gd name="T37" fmla="*/ 193 h 202"/>
                <a:gd name="T38" fmla="*/ 364 w 364"/>
                <a:gd name="T39" fmla="*/ 193 h 202"/>
                <a:gd name="T40" fmla="*/ 364 w 364"/>
                <a:gd name="T41" fmla="*/ 73 h 202"/>
                <a:gd name="T42" fmla="*/ 302 w 364"/>
                <a:gd name="T43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4" h="202">
                  <a:moveTo>
                    <a:pt x="302" y="1"/>
                  </a:moveTo>
                  <a:cubicBezTo>
                    <a:pt x="300" y="1"/>
                    <a:pt x="298" y="0"/>
                    <a:pt x="295" y="0"/>
                  </a:cubicBezTo>
                  <a:cubicBezTo>
                    <a:pt x="251" y="0"/>
                    <a:pt x="229" y="36"/>
                    <a:pt x="229" y="36"/>
                  </a:cubicBezTo>
                  <a:cubicBezTo>
                    <a:pt x="216" y="51"/>
                    <a:pt x="208" y="76"/>
                    <a:pt x="196" y="92"/>
                  </a:cubicBezTo>
                  <a:cubicBezTo>
                    <a:pt x="189" y="103"/>
                    <a:pt x="172" y="133"/>
                    <a:pt x="148" y="144"/>
                  </a:cubicBezTo>
                  <a:cubicBezTo>
                    <a:pt x="143" y="146"/>
                    <a:pt x="131" y="148"/>
                    <a:pt x="119" y="148"/>
                  </a:cubicBezTo>
                  <a:cubicBezTo>
                    <a:pt x="92" y="148"/>
                    <a:pt x="67" y="129"/>
                    <a:pt x="67" y="99"/>
                  </a:cubicBezTo>
                  <a:cubicBezTo>
                    <a:pt x="67" y="90"/>
                    <a:pt x="69" y="81"/>
                    <a:pt x="72" y="74"/>
                  </a:cubicBezTo>
                  <a:cubicBezTo>
                    <a:pt x="80" y="57"/>
                    <a:pt x="96" y="48"/>
                    <a:pt x="116" y="48"/>
                  </a:cubicBezTo>
                  <a:cubicBezTo>
                    <a:pt x="131" y="48"/>
                    <a:pt x="143" y="51"/>
                    <a:pt x="155" y="58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45" y="4"/>
                    <a:pt x="128" y="1"/>
                    <a:pt x="108" y="1"/>
                  </a:cubicBezTo>
                  <a:cubicBezTo>
                    <a:pt x="47" y="1"/>
                    <a:pt x="0" y="36"/>
                    <a:pt x="0" y="98"/>
                  </a:cubicBezTo>
                  <a:cubicBezTo>
                    <a:pt x="0" y="151"/>
                    <a:pt x="35" y="185"/>
                    <a:pt x="84" y="194"/>
                  </a:cubicBezTo>
                  <a:cubicBezTo>
                    <a:pt x="134" y="202"/>
                    <a:pt x="160" y="184"/>
                    <a:pt x="172" y="172"/>
                  </a:cubicBezTo>
                  <a:cubicBezTo>
                    <a:pt x="207" y="139"/>
                    <a:pt x="245" y="67"/>
                    <a:pt x="245" y="67"/>
                  </a:cubicBezTo>
                  <a:cubicBezTo>
                    <a:pt x="251" y="57"/>
                    <a:pt x="257" y="53"/>
                    <a:pt x="273" y="53"/>
                  </a:cubicBezTo>
                  <a:cubicBezTo>
                    <a:pt x="289" y="53"/>
                    <a:pt x="302" y="64"/>
                    <a:pt x="302" y="98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64" y="193"/>
                    <a:pt x="364" y="193"/>
                    <a:pt x="364" y="19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37"/>
                    <a:pt x="346" y="4"/>
                    <a:pt x="302" y="1"/>
                  </a:cubicBezTo>
                </a:path>
              </a:pathLst>
            </a:custGeom>
            <a:solidFill>
              <a:srgbClr val="8C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Oval 14">
              <a:extLst>
                <a:ext uri="{FF2B5EF4-FFF2-40B4-BE49-F238E27FC236}">
                  <a16:creationId xmlns:a16="http://schemas.microsoft.com/office/drawing/2014/main" id="{C231FE54-3A2B-4633-ADB1-B243573AB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1851" y="7427913"/>
              <a:ext cx="169863" cy="169863"/>
            </a:xfrm>
            <a:prstGeom prst="ellipse">
              <a:avLst/>
            </a:pr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EADF4D85-DB2F-4CCB-AC32-DA6DE564A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88" t="19121" r="23119" b="32487"/>
          <a:stretch/>
        </p:blipFill>
        <p:spPr>
          <a:xfrm>
            <a:off x="1439788" y="748320"/>
            <a:ext cx="5882846" cy="3052720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6AA6D07F-EAE4-4AF9-B1BC-EB0B38A9E46E}"/>
              </a:ext>
            </a:extLst>
          </p:cNvPr>
          <p:cNvSpPr/>
          <p:nvPr/>
        </p:nvSpPr>
        <p:spPr>
          <a:xfrm>
            <a:off x="436399" y="4002255"/>
            <a:ext cx="8293669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ts val="600"/>
              </a:spcBef>
              <a:buClr>
                <a:srgbClr val="81BD31"/>
              </a:buClr>
              <a:buFont typeface="Courier New" panose="02070309020205020404" pitchFamily="49" charset="0"/>
              <a:buChar char="o"/>
            </a:pPr>
            <a:r>
              <a:rPr lang="pt-BR" sz="1400" dirty="0">
                <a:latin typeface="Century Gothic" panose="020B0502020202020204" pitchFamily="34" charset="0"/>
              </a:rPr>
              <a:t>Para reduzir o nível de emissões, País terá que </a:t>
            </a:r>
            <a:r>
              <a:rPr lang="pt-BR" sz="1400" u="sng" dirty="0">
                <a:latin typeface="Century Gothic" panose="020B0502020202020204" pitchFamily="34" charset="0"/>
              </a:rPr>
              <a:t>aumentar a participação dos biocombustíveis na matriz.</a:t>
            </a:r>
          </a:p>
          <a:p>
            <a:pPr marL="269875" indent="-269875">
              <a:lnSpc>
                <a:spcPct val="120000"/>
              </a:lnSpc>
              <a:spcBef>
                <a:spcPts val="600"/>
              </a:spcBef>
              <a:buClr>
                <a:srgbClr val="81BD31"/>
              </a:buClr>
              <a:buFont typeface="Courier New" panose="02070309020205020404" pitchFamily="49" charset="0"/>
              <a:buChar char="o"/>
            </a:pPr>
            <a:r>
              <a:rPr lang="pt-BR" sz="1400" u="sng" dirty="0">
                <a:latin typeface="Century Gothic" panose="020B0502020202020204" pitchFamily="34" charset="0"/>
              </a:rPr>
              <a:t>Haverá competição entre os biocombustíveis. Terá mais espaço quem for mais </a:t>
            </a:r>
            <a:r>
              <a:rPr lang="pt-BR" sz="1400" u="sng" dirty="0" err="1">
                <a:latin typeface="Century Gothic" panose="020B0502020202020204" pitchFamily="34" charset="0"/>
              </a:rPr>
              <a:t>eficiênte</a:t>
            </a:r>
            <a:endParaRPr lang="pt-BR" sz="1400" u="sng" dirty="0"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81BD31"/>
              </a:buClr>
              <a:buFont typeface="Courier New" panose="02070309020205020404" pitchFamily="49" charset="0"/>
              <a:buChar char="o"/>
            </a:pPr>
            <a:endParaRPr lang="pt-BR" sz="1100" dirty="0"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81BD31"/>
              </a:buClr>
              <a:buFont typeface="Courier New" panose="02070309020205020404" pitchFamily="49" charset="0"/>
              <a:buChar char="o"/>
            </a:pPr>
            <a:endParaRPr lang="pt-BR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/>
          <p:cNvSpPr txBox="1"/>
          <p:nvPr/>
        </p:nvSpPr>
        <p:spPr>
          <a:xfrm>
            <a:off x="213920" y="130626"/>
            <a:ext cx="770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2000" b="1" i="1" dirty="0">
                <a:latin typeface="Century Gothic" panose="020B0502020202020204" pitchFamily="34" charset="0"/>
              </a:rPr>
              <a:t>PROJEÇÕES UTILIZADA PARA DEFINIR A META NO CICLO OTTO</a:t>
            </a:r>
            <a:endParaRPr lang="pt-BR" altLang="pt-BR" sz="2000" dirty="0">
              <a:latin typeface="Century Gothic" panose="020B0502020202020204" pitchFamily="34" charset="0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E3971F76-896B-4C4A-A791-ED66BB8570C4}"/>
              </a:ext>
            </a:extLst>
          </p:cNvPr>
          <p:cNvCxnSpPr/>
          <p:nvPr/>
        </p:nvCxnSpPr>
        <p:spPr>
          <a:xfrm>
            <a:off x="301174" y="551570"/>
            <a:ext cx="7884000" cy="0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1" name="Grupo 6">
            <a:extLst>
              <a:ext uri="{FF2B5EF4-FFF2-40B4-BE49-F238E27FC236}">
                <a16:creationId xmlns:a16="http://schemas.microsoft.com/office/drawing/2014/main" id="{2892F736-8F9E-4384-A47D-73A25ACD6E7D}"/>
              </a:ext>
            </a:extLst>
          </p:cNvPr>
          <p:cNvGrpSpPr/>
          <p:nvPr/>
        </p:nvGrpSpPr>
        <p:grpSpPr>
          <a:xfrm>
            <a:off x="7996983" y="169221"/>
            <a:ext cx="944647" cy="239137"/>
            <a:chOff x="9690101" y="7034213"/>
            <a:chExt cx="3048000" cy="757238"/>
          </a:xfrm>
        </p:grpSpPr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B6CA9447-120E-4D17-AFA9-70099A285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9476" y="7053263"/>
              <a:ext cx="236538" cy="704850"/>
            </a:xfrm>
            <a:prstGeom prst="rect">
              <a:avLst/>
            </a:prstGeom>
            <a:solidFill>
              <a:srgbClr val="8C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F53783F-61AA-42DF-9EC9-152674299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0101" y="7038975"/>
              <a:ext cx="1214438" cy="730250"/>
            </a:xfrm>
            <a:custGeom>
              <a:avLst/>
              <a:gdLst>
                <a:gd name="T0" fmla="*/ 254 w 324"/>
                <a:gd name="T1" fmla="*/ 0 h 195"/>
                <a:gd name="T2" fmla="*/ 193 w 324"/>
                <a:gd name="T3" fmla="*/ 28 h 195"/>
                <a:gd name="T4" fmla="*/ 188 w 324"/>
                <a:gd name="T5" fmla="*/ 37 h 195"/>
                <a:gd name="T6" fmla="*/ 187 w 324"/>
                <a:gd name="T7" fmla="*/ 37 h 195"/>
                <a:gd name="T8" fmla="*/ 187 w 324"/>
                <a:gd name="T9" fmla="*/ 4 h 195"/>
                <a:gd name="T10" fmla="*/ 130 w 324"/>
                <a:gd name="T11" fmla="*/ 4 h 195"/>
                <a:gd name="T12" fmla="*/ 130 w 324"/>
                <a:gd name="T13" fmla="*/ 81 h 195"/>
                <a:gd name="T14" fmla="*/ 130 w 324"/>
                <a:gd name="T15" fmla="*/ 89 h 195"/>
                <a:gd name="T16" fmla="*/ 91 w 324"/>
                <a:gd name="T17" fmla="*/ 137 h 195"/>
                <a:gd name="T18" fmla="*/ 62 w 324"/>
                <a:gd name="T19" fmla="*/ 92 h 195"/>
                <a:gd name="T20" fmla="*/ 62 w 324"/>
                <a:gd name="T21" fmla="*/ 4 h 195"/>
                <a:gd name="T22" fmla="*/ 0 w 324"/>
                <a:gd name="T23" fmla="*/ 4 h 195"/>
                <a:gd name="T24" fmla="*/ 0 w 324"/>
                <a:gd name="T25" fmla="*/ 117 h 195"/>
                <a:gd name="T26" fmla="*/ 69 w 324"/>
                <a:gd name="T27" fmla="*/ 195 h 195"/>
                <a:gd name="T28" fmla="*/ 130 w 324"/>
                <a:gd name="T29" fmla="*/ 161 h 195"/>
                <a:gd name="T30" fmla="*/ 135 w 324"/>
                <a:gd name="T31" fmla="*/ 152 h 195"/>
                <a:gd name="T32" fmla="*/ 136 w 324"/>
                <a:gd name="T33" fmla="*/ 152 h 195"/>
                <a:gd name="T34" fmla="*/ 136 w 324"/>
                <a:gd name="T35" fmla="*/ 192 h 195"/>
                <a:gd name="T36" fmla="*/ 193 w 324"/>
                <a:gd name="T37" fmla="*/ 192 h 195"/>
                <a:gd name="T38" fmla="*/ 193 w 324"/>
                <a:gd name="T39" fmla="*/ 109 h 195"/>
                <a:gd name="T40" fmla="*/ 193 w 324"/>
                <a:gd name="T41" fmla="*/ 100 h 195"/>
                <a:gd name="T42" fmla="*/ 232 w 324"/>
                <a:gd name="T43" fmla="*/ 52 h 195"/>
                <a:gd name="T44" fmla="*/ 261 w 324"/>
                <a:gd name="T45" fmla="*/ 98 h 195"/>
                <a:gd name="T46" fmla="*/ 261 w 324"/>
                <a:gd name="T47" fmla="*/ 192 h 195"/>
                <a:gd name="T48" fmla="*/ 324 w 324"/>
                <a:gd name="T49" fmla="*/ 192 h 195"/>
                <a:gd name="T50" fmla="*/ 324 w 324"/>
                <a:gd name="T51" fmla="*/ 72 h 195"/>
                <a:gd name="T52" fmla="*/ 254 w 32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4" h="195">
                  <a:moveTo>
                    <a:pt x="254" y="0"/>
                  </a:moveTo>
                  <a:cubicBezTo>
                    <a:pt x="229" y="0"/>
                    <a:pt x="207" y="9"/>
                    <a:pt x="193" y="28"/>
                  </a:cubicBezTo>
                  <a:cubicBezTo>
                    <a:pt x="191" y="31"/>
                    <a:pt x="190" y="34"/>
                    <a:pt x="188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4"/>
                    <a:pt x="130" y="87"/>
                    <a:pt x="130" y="89"/>
                  </a:cubicBezTo>
                  <a:cubicBezTo>
                    <a:pt x="128" y="122"/>
                    <a:pt x="115" y="137"/>
                    <a:pt x="91" y="137"/>
                  </a:cubicBezTo>
                  <a:cubicBezTo>
                    <a:pt x="74" y="137"/>
                    <a:pt x="62" y="126"/>
                    <a:pt x="62" y="92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57"/>
                    <a:pt x="20" y="195"/>
                    <a:pt x="69" y="195"/>
                  </a:cubicBezTo>
                  <a:cubicBezTo>
                    <a:pt x="94" y="195"/>
                    <a:pt x="117" y="181"/>
                    <a:pt x="130" y="161"/>
                  </a:cubicBezTo>
                  <a:cubicBezTo>
                    <a:pt x="132" y="158"/>
                    <a:pt x="134" y="155"/>
                    <a:pt x="135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93" y="192"/>
                    <a:pt x="193" y="192"/>
                    <a:pt x="193" y="192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3" y="106"/>
                    <a:pt x="193" y="103"/>
                    <a:pt x="193" y="100"/>
                  </a:cubicBezTo>
                  <a:cubicBezTo>
                    <a:pt x="195" y="67"/>
                    <a:pt x="208" y="52"/>
                    <a:pt x="232" y="52"/>
                  </a:cubicBezTo>
                  <a:cubicBezTo>
                    <a:pt x="249" y="52"/>
                    <a:pt x="261" y="64"/>
                    <a:pt x="261" y="98"/>
                  </a:cubicBezTo>
                  <a:cubicBezTo>
                    <a:pt x="261" y="192"/>
                    <a:pt x="261" y="192"/>
                    <a:pt x="261" y="192"/>
                  </a:cubicBezTo>
                  <a:cubicBezTo>
                    <a:pt x="324" y="192"/>
                    <a:pt x="324" y="192"/>
                    <a:pt x="324" y="192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4" y="35"/>
                    <a:pt x="304" y="0"/>
                    <a:pt x="254" y="0"/>
                  </a:cubicBezTo>
                </a:path>
              </a:pathLst>
            </a:custGeom>
            <a:solidFill>
              <a:srgbClr val="8C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044B23C7-EB2F-4A32-87E9-FBC2D6C5D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851" y="7034213"/>
              <a:ext cx="1365250" cy="757238"/>
            </a:xfrm>
            <a:custGeom>
              <a:avLst/>
              <a:gdLst>
                <a:gd name="T0" fmla="*/ 302 w 364"/>
                <a:gd name="T1" fmla="*/ 1 h 202"/>
                <a:gd name="T2" fmla="*/ 295 w 364"/>
                <a:gd name="T3" fmla="*/ 0 h 202"/>
                <a:gd name="T4" fmla="*/ 229 w 364"/>
                <a:gd name="T5" fmla="*/ 36 h 202"/>
                <a:gd name="T6" fmla="*/ 196 w 364"/>
                <a:gd name="T7" fmla="*/ 92 h 202"/>
                <a:gd name="T8" fmla="*/ 148 w 364"/>
                <a:gd name="T9" fmla="*/ 144 h 202"/>
                <a:gd name="T10" fmla="*/ 119 w 364"/>
                <a:gd name="T11" fmla="*/ 148 h 202"/>
                <a:gd name="T12" fmla="*/ 67 w 364"/>
                <a:gd name="T13" fmla="*/ 99 h 202"/>
                <a:gd name="T14" fmla="*/ 72 w 364"/>
                <a:gd name="T15" fmla="*/ 74 h 202"/>
                <a:gd name="T16" fmla="*/ 116 w 364"/>
                <a:gd name="T17" fmla="*/ 48 h 202"/>
                <a:gd name="T18" fmla="*/ 155 w 364"/>
                <a:gd name="T19" fmla="*/ 58 h 202"/>
                <a:gd name="T20" fmla="*/ 159 w 364"/>
                <a:gd name="T21" fmla="*/ 11 h 202"/>
                <a:gd name="T22" fmla="*/ 108 w 364"/>
                <a:gd name="T23" fmla="*/ 1 h 202"/>
                <a:gd name="T24" fmla="*/ 0 w 364"/>
                <a:gd name="T25" fmla="*/ 98 h 202"/>
                <a:gd name="T26" fmla="*/ 84 w 364"/>
                <a:gd name="T27" fmla="*/ 194 h 202"/>
                <a:gd name="T28" fmla="*/ 172 w 364"/>
                <a:gd name="T29" fmla="*/ 172 h 202"/>
                <a:gd name="T30" fmla="*/ 245 w 364"/>
                <a:gd name="T31" fmla="*/ 67 h 202"/>
                <a:gd name="T32" fmla="*/ 273 w 364"/>
                <a:gd name="T33" fmla="*/ 53 h 202"/>
                <a:gd name="T34" fmla="*/ 302 w 364"/>
                <a:gd name="T35" fmla="*/ 98 h 202"/>
                <a:gd name="T36" fmla="*/ 302 w 364"/>
                <a:gd name="T37" fmla="*/ 193 h 202"/>
                <a:gd name="T38" fmla="*/ 364 w 364"/>
                <a:gd name="T39" fmla="*/ 193 h 202"/>
                <a:gd name="T40" fmla="*/ 364 w 364"/>
                <a:gd name="T41" fmla="*/ 73 h 202"/>
                <a:gd name="T42" fmla="*/ 302 w 364"/>
                <a:gd name="T43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4" h="202">
                  <a:moveTo>
                    <a:pt x="302" y="1"/>
                  </a:moveTo>
                  <a:cubicBezTo>
                    <a:pt x="300" y="1"/>
                    <a:pt x="298" y="0"/>
                    <a:pt x="295" y="0"/>
                  </a:cubicBezTo>
                  <a:cubicBezTo>
                    <a:pt x="251" y="0"/>
                    <a:pt x="229" y="36"/>
                    <a:pt x="229" y="36"/>
                  </a:cubicBezTo>
                  <a:cubicBezTo>
                    <a:pt x="216" y="51"/>
                    <a:pt x="208" y="76"/>
                    <a:pt x="196" y="92"/>
                  </a:cubicBezTo>
                  <a:cubicBezTo>
                    <a:pt x="189" y="103"/>
                    <a:pt x="172" y="133"/>
                    <a:pt x="148" y="144"/>
                  </a:cubicBezTo>
                  <a:cubicBezTo>
                    <a:pt x="143" y="146"/>
                    <a:pt x="131" y="148"/>
                    <a:pt x="119" y="148"/>
                  </a:cubicBezTo>
                  <a:cubicBezTo>
                    <a:pt x="92" y="148"/>
                    <a:pt x="67" y="129"/>
                    <a:pt x="67" y="99"/>
                  </a:cubicBezTo>
                  <a:cubicBezTo>
                    <a:pt x="67" y="90"/>
                    <a:pt x="69" y="81"/>
                    <a:pt x="72" y="74"/>
                  </a:cubicBezTo>
                  <a:cubicBezTo>
                    <a:pt x="80" y="57"/>
                    <a:pt x="96" y="48"/>
                    <a:pt x="116" y="48"/>
                  </a:cubicBezTo>
                  <a:cubicBezTo>
                    <a:pt x="131" y="48"/>
                    <a:pt x="143" y="51"/>
                    <a:pt x="155" y="58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45" y="4"/>
                    <a:pt x="128" y="1"/>
                    <a:pt x="108" y="1"/>
                  </a:cubicBezTo>
                  <a:cubicBezTo>
                    <a:pt x="47" y="1"/>
                    <a:pt x="0" y="36"/>
                    <a:pt x="0" y="98"/>
                  </a:cubicBezTo>
                  <a:cubicBezTo>
                    <a:pt x="0" y="151"/>
                    <a:pt x="35" y="185"/>
                    <a:pt x="84" y="194"/>
                  </a:cubicBezTo>
                  <a:cubicBezTo>
                    <a:pt x="134" y="202"/>
                    <a:pt x="160" y="184"/>
                    <a:pt x="172" y="172"/>
                  </a:cubicBezTo>
                  <a:cubicBezTo>
                    <a:pt x="207" y="139"/>
                    <a:pt x="245" y="67"/>
                    <a:pt x="245" y="67"/>
                  </a:cubicBezTo>
                  <a:cubicBezTo>
                    <a:pt x="251" y="57"/>
                    <a:pt x="257" y="53"/>
                    <a:pt x="273" y="53"/>
                  </a:cubicBezTo>
                  <a:cubicBezTo>
                    <a:pt x="289" y="53"/>
                    <a:pt x="302" y="64"/>
                    <a:pt x="302" y="98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64" y="193"/>
                    <a:pt x="364" y="193"/>
                    <a:pt x="364" y="19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37"/>
                    <a:pt x="346" y="4"/>
                    <a:pt x="302" y="1"/>
                  </a:cubicBezTo>
                </a:path>
              </a:pathLst>
            </a:custGeom>
            <a:solidFill>
              <a:srgbClr val="8C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01E7B2AF-4D32-43A5-AD30-34AA78170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1851" y="7427913"/>
              <a:ext cx="169863" cy="169863"/>
            </a:xfrm>
            <a:prstGeom prst="ellipse">
              <a:avLst/>
            </a:pr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2584796C-4A6F-4CAF-BA93-7C0CF6E1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74" y="869756"/>
            <a:ext cx="8319299" cy="402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2978568" y="840459"/>
            <a:ext cx="4745511" cy="656327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marL="514350" indent="-514350" algn="r">
              <a:lnSpc>
                <a:spcPct val="150000"/>
              </a:lnSpc>
              <a:buClr>
                <a:srgbClr val="FF0000"/>
              </a:buClr>
              <a:buSzPct val="120000"/>
              <a:buFont typeface="+mj-lt"/>
              <a:buAutoNum type="arabicPeriod" startAt="2"/>
              <a:defRPr/>
            </a:pPr>
            <a:r>
              <a:rPr lang="pt-BR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Mercado de </a:t>
            </a:r>
            <a:r>
              <a:rPr lang="pt-BR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CBio</a:t>
            </a:r>
            <a:endParaRPr lang="pt-BR" sz="1600" i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D9AAE189-9CB4-4217-9196-6EEF80B96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4" y="1822270"/>
            <a:ext cx="2108322" cy="295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909AA06-742E-43B4-BE40-FD38A10C4D7B}"/>
              </a:ext>
            </a:extLst>
          </p:cNvPr>
          <p:cNvSpPr txBox="1"/>
          <p:nvPr/>
        </p:nvSpPr>
        <p:spPr>
          <a:xfrm>
            <a:off x="3531220" y="2022088"/>
            <a:ext cx="4882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Mudança na área comercial:</a:t>
            </a:r>
          </a:p>
          <a:p>
            <a:endParaRPr lang="pt-BR" dirty="0">
              <a:latin typeface="Century Gothic" panose="020B0502020202020204" pitchFamily="34" charset="0"/>
            </a:endParaRPr>
          </a:p>
          <a:p>
            <a:r>
              <a:rPr lang="pt-BR" dirty="0">
                <a:latin typeface="Century Gothic" panose="020B0502020202020204" pitchFamily="34" charset="0"/>
              </a:rPr>
              <a:t>* Produtor terá que operar mercado financeiro de </a:t>
            </a:r>
            <a:r>
              <a:rPr lang="pt-BR" dirty="0" err="1">
                <a:latin typeface="Century Gothic" panose="020B0502020202020204" pitchFamily="34" charset="0"/>
              </a:rPr>
              <a:t>CBio</a:t>
            </a:r>
            <a:r>
              <a:rPr lang="pt-BR" dirty="0">
                <a:latin typeface="Century Gothic" panose="020B0502020202020204" pitchFamily="34" charset="0"/>
              </a:rPr>
              <a:t>. </a:t>
            </a:r>
          </a:p>
          <a:p>
            <a:endParaRPr lang="pt-BR" dirty="0">
              <a:latin typeface="Century Gothic" panose="020B0502020202020204" pitchFamily="34" charset="0"/>
            </a:endParaRPr>
          </a:p>
          <a:p>
            <a:r>
              <a:rPr lang="pt-BR" dirty="0">
                <a:latin typeface="Century Gothic" panose="020B0502020202020204" pitchFamily="34" charset="0"/>
              </a:rPr>
              <a:t>* Oferta de </a:t>
            </a:r>
            <a:r>
              <a:rPr lang="pt-BR" dirty="0" err="1">
                <a:latin typeface="Century Gothic" panose="020B0502020202020204" pitchFamily="34" charset="0"/>
              </a:rPr>
              <a:t>CBio</a:t>
            </a:r>
            <a:r>
              <a:rPr lang="pt-BR" dirty="0">
                <a:latin typeface="Century Gothic" panose="020B0502020202020204" pitchFamily="34" charset="0"/>
              </a:rPr>
              <a:t> também dependerá da dinâmica da produção de outros biocombustíveis</a:t>
            </a:r>
          </a:p>
        </p:txBody>
      </p:sp>
    </p:spTree>
    <p:extLst>
      <p:ext uri="{BB962C8B-B14F-4D97-AF65-F5344CB8AC3E}">
        <p14:creationId xmlns:p14="http://schemas.microsoft.com/office/powerpoint/2010/main" val="244390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aixaDeTexto 84"/>
          <p:cNvSpPr txBox="1"/>
          <p:nvPr/>
        </p:nvSpPr>
        <p:spPr>
          <a:xfrm>
            <a:off x="7217146" y="3539993"/>
            <a:ext cx="1766851" cy="1074653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>
                <a:latin typeface="Century Gothic" panose="020B0502020202020204" pitchFamily="34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pt-BR" b="1" dirty="0"/>
              <a:t>Meta de descarbonização do Brasil </a:t>
            </a:r>
            <a:r>
              <a:rPr lang="pt-BR" dirty="0"/>
              <a:t>(gCO</a:t>
            </a:r>
            <a:r>
              <a:rPr lang="pt-BR" baseline="-25000" dirty="0"/>
              <a:t>2eq</a:t>
            </a:r>
            <a:r>
              <a:rPr lang="pt-BR" dirty="0"/>
              <a:t>/MJ)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B1C32C71-1E78-4E97-9944-665A782A2AE8}"/>
              </a:ext>
            </a:extLst>
          </p:cNvPr>
          <p:cNvSpPr txBox="1"/>
          <p:nvPr/>
        </p:nvSpPr>
        <p:spPr>
          <a:xfrm>
            <a:off x="256493" y="4552123"/>
            <a:ext cx="1115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Certificação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1292614" y="4221049"/>
            <a:ext cx="2014581" cy="603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buClr>
                <a:schemeClr val="accent6">
                  <a:lumMod val="75000"/>
                </a:schemeClr>
              </a:buClr>
            </a:pPr>
            <a:r>
              <a:rPr lang="pt-BR" sz="1400" dirty="0">
                <a:latin typeface="Century Gothic" panose="020B0502020202020204" pitchFamily="34" charset="0"/>
              </a:rPr>
              <a:t>Comércio de CBio via Bolsa</a:t>
            </a:r>
          </a:p>
        </p:txBody>
      </p:sp>
      <p:cxnSp>
        <p:nvCxnSpPr>
          <p:cNvPr id="60" name="Conector angulado 59"/>
          <p:cNvCxnSpPr>
            <a:cxnSpLocks/>
          </p:cNvCxnSpPr>
          <p:nvPr/>
        </p:nvCxnSpPr>
        <p:spPr>
          <a:xfrm rot="16200000" flipH="1">
            <a:off x="764138" y="2840792"/>
            <a:ext cx="1267865" cy="792336"/>
          </a:xfrm>
          <a:prstGeom prst="bentConnector2">
            <a:avLst/>
          </a:prstGeom>
          <a:ln w="76200">
            <a:solidFill>
              <a:srgbClr val="92D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angulado 60"/>
          <p:cNvCxnSpPr>
            <a:cxnSpLocks/>
          </p:cNvCxnSpPr>
          <p:nvPr/>
        </p:nvCxnSpPr>
        <p:spPr>
          <a:xfrm rot="5400000">
            <a:off x="2593512" y="2809509"/>
            <a:ext cx="1289633" cy="833135"/>
          </a:xfrm>
          <a:prstGeom prst="bentConnector2">
            <a:avLst/>
          </a:prstGeom>
          <a:ln w="76200">
            <a:solidFill>
              <a:srgbClr val="92D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1066126" y="2607162"/>
            <a:ext cx="233328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Emissão de </a:t>
            </a:r>
            <a:r>
              <a:rPr lang="pt-B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CBio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 </a:t>
            </a:r>
            <a:r>
              <a:rPr lang="pt-B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CBio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= redução 1 t CO</a:t>
            </a:r>
            <a:r>
              <a:rPr lang="pt-BR" sz="12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2eq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3680311" y="2823938"/>
            <a:ext cx="156414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Aquisição de CBio</a:t>
            </a:r>
          </a:p>
        </p:txBody>
      </p:sp>
      <p:cxnSp>
        <p:nvCxnSpPr>
          <p:cNvPr id="80" name="Conector angulado 79"/>
          <p:cNvCxnSpPr>
            <a:cxnSpLocks/>
            <a:endCxn id="84" idx="0"/>
          </p:cNvCxnSpPr>
          <p:nvPr/>
        </p:nvCxnSpPr>
        <p:spPr>
          <a:xfrm rot="16200000" flipH="1">
            <a:off x="4339551" y="2594562"/>
            <a:ext cx="979412" cy="911449"/>
          </a:xfrm>
          <a:prstGeom prst="bentConnector3">
            <a:avLst>
              <a:gd name="adj1" fmla="val 20467"/>
            </a:avLst>
          </a:prstGeom>
          <a:ln w="28575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ixaDeTexto 83"/>
          <p:cNvSpPr txBox="1"/>
          <p:nvPr/>
        </p:nvSpPr>
        <p:spPr>
          <a:xfrm>
            <a:off x="4309674" y="3539993"/>
            <a:ext cx="1950616" cy="792525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Century Gothic" panose="020B0502020202020204" pitchFamily="34" charset="0"/>
              </a:rPr>
              <a:t>Meta individual</a:t>
            </a:r>
          </a:p>
          <a:p>
            <a:pPr algn="ctr"/>
            <a:r>
              <a:rPr lang="pt-BR" sz="1050" dirty="0">
                <a:latin typeface="Century Gothic" panose="020B0502020202020204" pitchFamily="34" charset="0"/>
              </a:rPr>
              <a:t>gCO</a:t>
            </a:r>
            <a:r>
              <a:rPr lang="pt-BR" sz="1050" baseline="-25000" dirty="0">
                <a:latin typeface="Century Gothic" panose="020B0502020202020204" pitchFamily="34" charset="0"/>
              </a:rPr>
              <a:t>2eq</a:t>
            </a:r>
            <a:r>
              <a:rPr lang="pt-BR" sz="1050" dirty="0">
                <a:latin typeface="Century Gothic" panose="020B0502020202020204" pitchFamily="34" charset="0"/>
              </a:rPr>
              <a:t>/MJ convertida em número de </a:t>
            </a:r>
            <a:r>
              <a:rPr lang="pt-BR" sz="1050" dirty="0" err="1">
                <a:latin typeface="Century Gothic" panose="020B0502020202020204" pitchFamily="34" charset="0"/>
              </a:rPr>
              <a:t>CBios</a:t>
            </a:r>
            <a:r>
              <a:rPr lang="pt-BR" sz="1050" dirty="0">
                <a:latin typeface="Century Gothic" panose="020B0502020202020204" pitchFamily="34" charset="0"/>
              </a:rPr>
              <a:t> a serem adquiridos</a:t>
            </a:r>
          </a:p>
        </p:txBody>
      </p:sp>
      <p:cxnSp>
        <p:nvCxnSpPr>
          <p:cNvPr id="87" name="Conector de seta reta 86"/>
          <p:cNvCxnSpPr/>
          <p:nvPr/>
        </p:nvCxnSpPr>
        <p:spPr>
          <a:xfrm flipH="1">
            <a:off x="6260290" y="4017759"/>
            <a:ext cx="900000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Imagem relacionada">
            <a:extLst>
              <a:ext uri="{FF2B5EF4-FFF2-40B4-BE49-F238E27FC236}">
                <a16:creationId xmlns:a16="http://schemas.microsoft.com/office/drawing/2014/main" id="{759C54DC-2072-4137-8EFD-E6013B76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39" y="3386054"/>
            <a:ext cx="969678" cy="9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Conector angulado 60">
            <a:extLst>
              <a:ext uri="{FF2B5EF4-FFF2-40B4-BE49-F238E27FC236}">
                <a16:creationId xmlns:a16="http://schemas.microsoft.com/office/drawing/2014/main" id="{936D7BBD-AF40-44C4-B652-DF7729A37044}"/>
              </a:ext>
            </a:extLst>
          </p:cNvPr>
          <p:cNvCxnSpPr>
            <a:cxnSpLocks/>
          </p:cNvCxnSpPr>
          <p:nvPr/>
        </p:nvCxnSpPr>
        <p:spPr>
          <a:xfrm rot="10800000">
            <a:off x="2820541" y="4018801"/>
            <a:ext cx="840615" cy="389940"/>
          </a:xfrm>
          <a:prstGeom prst="bentConnector3">
            <a:avLst>
              <a:gd name="adj1" fmla="val 110"/>
            </a:avLst>
          </a:prstGeom>
          <a:ln w="76200">
            <a:solidFill>
              <a:srgbClr val="92D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B1C32C71-1E78-4E97-9944-665A782A2AE8}"/>
              </a:ext>
            </a:extLst>
          </p:cNvPr>
          <p:cNvSpPr txBox="1"/>
          <p:nvPr/>
        </p:nvSpPr>
        <p:spPr>
          <a:xfrm>
            <a:off x="3188357" y="4376842"/>
            <a:ext cx="94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Outros agentes</a:t>
            </a:r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432149" y="2603027"/>
            <a:ext cx="0" cy="19440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-411557" y="803849"/>
            <a:ext cx="9910233" cy="1639750"/>
            <a:chOff x="-382015" y="742121"/>
            <a:chExt cx="9910233" cy="1639750"/>
          </a:xfrm>
        </p:grpSpPr>
        <p:sp>
          <p:nvSpPr>
            <p:cNvPr id="8" name="CaixaDeTexto 7"/>
            <p:cNvSpPr txBox="1"/>
            <p:nvPr/>
          </p:nvSpPr>
          <p:spPr>
            <a:xfrm>
              <a:off x="270042" y="761871"/>
              <a:ext cx="8712000" cy="1620000"/>
            </a:xfrm>
            <a:prstGeom prst="rect">
              <a:avLst/>
            </a:prstGeom>
            <a:solidFill>
              <a:srgbClr val="EBF1DE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  <p:grpSp>
          <p:nvGrpSpPr>
            <p:cNvPr id="37" name="Grupo 36"/>
            <p:cNvGrpSpPr/>
            <p:nvPr/>
          </p:nvGrpSpPr>
          <p:grpSpPr>
            <a:xfrm>
              <a:off x="7455245" y="834326"/>
              <a:ext cx="1264299" cy="1125630"/>
              <a:chOff x="6743659" y="3456520"/>
              <a:chExt cx="1705200" cy="1688586"/>
            </a:xfrm>
            <a:noFill/>
          </p:grpSpPr>
          <p:sp>
            <p:nvSpPr>
              <p:cNvPr id="40" name="Retângulo 39"/>
              <p:cNvSpPr/>
              <p:nvPr/>
            </p:nvSpPr>
            <p:spPr>
              <a:xfrm rot="16200000">
                <a:off x="6751966" y="3448213"/>
                <a:ext cx="1688586" cy="1705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1" wrap="none" lIns="68580" tIns="34290" rIns="68580" bIns="34290" numCol="1">
                <a:prstTxWarp prst="textCircle">
                  <a:avLst/>
                </a:prstTxWarp>
                <a:spAutoFit/>
              </a:bodyPr>
              <a:lstStyle/>
              <a:p>
                <a:pPr algn="ctr"/>
                <a:endParaRPr lang="en-US" sz="1050" b="1" dirty="0">
                  <a:ln w="1905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" name="Elipse 40"/>
              <p:cNvSpPr/>
              <p:nvPr/>
            </p:nvSpPr>
            <p:spPr>
              <a:xfrm>
                <a:off x="6843772" y="3548331"/>
                <a:ext cx="1504967" cy="1504966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3" name="Retângulo 22"/>
            <p:cNvSpPr/>
            <p:nvPr/>
          </p:nvSpPr>
          <p:spPr>
            <a:xfrm>
              <a:off x="4593141" y="2023491"/>
              <a:ext cx="2862104" cy="3506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  <a:buClr>
                  <a:schemeClr val="accent6">
                    <a:lumMod val="75000"/>
                  </a:schemeClr>
                </a:buClr>
              </a:pPr>
              <a:r>
                <a:rPr lang="pt-BR" sz="1500" b="1" dirty="0">
                  <a:latin typeface="Century Gothic" panose="020B0502020202020204" pitchFamily="34" charset="0"/>
                </a:rPr>
                <a:t>Posto</a:t>
              </a:r>
              <a:r>
                <a:rPr lang="pt-BR" sz="1425" b="1" dirty="0"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-382015" y="1995763"/>
              <a:ext cx="2862104" cy="3506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  <a:buClr>
                  <a:schemeClr val="accent6">
                    <a:lumMod val="75000"/>
                  </a:schemeClr>
                </a:buClr>
              </a:pPr>
              <a:r>
                <a:rPr lang="pt-BR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Produtor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2205650" y="1996469"/>
              <a:ext cx="2862104" cy="3506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  <a:buClr>
                  <a:schemeClr val="accent6">
                    <a:lumMod val="75000"/>
                  </a:schemeClr>
                </a:buClr>
              </a:pPr>
              <a:r>
                <a:rPr lang="pt-BR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Distribuidor</a:t>
              </a:r>
            </a:p>
          </p:txBody>
        </p:sp>
        <p:grpSp>
          <p:nvGrpSpPr>
            <p:cNvPr id="25" name="Grupo 24"/>
            <p:cNvGrpSpPr/>
            <p:nvPr/>
          </p:nvGrpSpPr>
          <p:grpSpPr>
            <a:xfrm>
              <a:off x="416392" y="938770"/>
              <a:ext cx="1265290" cy="1084721"/>
              <a:chOff x="6212728" y="1341619"/>
              <a:chExt cx="3283002" cy="3056280"/>
            </a:xfrm>
            <a:noFill/>
          </p:grpSpPr>
          <p:grpSp>
            <p:nvGrpSpPr>
              <p:cNvPr id="26" name="Grupo 25"/>
              <p:cNvGrpSpPr/>
              <p:nvPr/>
            </p:nvGrpSpPr>
            <p:grpSpPr>
              <a:xfrm>
                <a:off x="6212728" y="1341619"/>
                <a:ext cx="3283002" cy="3056280"/>
                <a:chOff x="4164021" y="1917683"/>
                <a:chExt cx="3283002" cy="3056280"/>
              </a:xfrm>
              <a:grpFill/>
            </p:grpSpPr>
            <p:pic>
              <p:nvPicPr>
                <p:cNvPr id="33" name="Imagem 32"/>
                <p:cNvPicPr>
                  <a:picLocks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734" r="8097"/>
                <a:stretch/>
              </p:blipFill>
              <p:spPr>
                <a:xfrm>
                  <a:off x="4164021" y="1917683"/>
                  <a:ext cx="3283002" cy="305628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34" name="Elipse 33"/>
                <p:cNvSpPr/>
                <p:nvPr/>
              </p:nvSpPr>
              <p:spPr>
                <a:xfrm>
                  <a:off x="5331605" y="2172461"/>
                  <a:ext cx="1504967" cy="1504967"/>
                </a:xfrm>
                <a:prstGeom prst="ellips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2" name="Retângulo 31"/>
              <p:cNvSpPr/>
              <p:nvPr/>
            </p:nvSpPr>
            <p:spPr>
              <a:xfrm rot="16200000">
                <a:off x="7288502" y="1496280"/>
                <a:ext cx="1688586" cy="170519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1" wrap="none" lIns="68580" tIns="34290" rIns="68580" bIns="34290" numCol="1">
                <a:prstTxWarp prst="textCircle">
                  <a:avLst/>
                </a:prstTxWarp>
                <a:spAutoFit/>
              </a:bodyPr>
              <a:lstStyle/>
              <a:p>
                <a:pPr algn="ctr"/>
                <a:endParaRPr lang="en-US" sz="1500" b="1" dirty="0">
                  <a:ln w="1905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35" name="Imagem 34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97" y="1006074"/>
              <a:ext cx="1310686" cy="10344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2" name="Retângulo 41"/>
            <p:cNvSpPr/>
            <p:nvPr/>
          </p:nvSpPr>
          <p:spPr>
            <a:xfrm>
              <a:off x="6666114" y="2017808"/>
              <a:ext cx="2862104" cy="3506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  <a:buClr>
                  <a:schemeClr val="accent6">
                    <a:lumMod val="75000"/>
                  </a:schemeClr>
                </a:buClr>
              </a:pPr>
              <a:r>
                <a:rPr lang="pt-BR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Consumidor</a:t>
              </a:r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6"/>
            <a:srcRect b="16197"/>
            <a:stretch/>
          </p:blipFill>
          <p:spPr>
            <a:xfrm>
              <a:off x="2810260" y="1015797"/>
              <a:ext cx="1508218" cy="9262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7" name="Conector de seta reta 6"/>
            <p:cNvCxnSpPr/>
            <p:nvPr/>
          </p:nvCxnSpPr>
          <p:spPr>
            <a:xfrm flipV="1">
              <a:off x="1756667" y="1563555"/>
              <a:ext cx="972000" cy="2213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de seta reta 47"/>
            <p:cNvCxnSpPr/>
            <p:nvPr/>
          </p:nvCxnSpPr>
          <p:spPr>
            <a:xfrm flipV="1">
              <a:off x="4370127" y="1568848"/>
              <a:ext cx="972000" cy="2213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tângulo 49"/>
            <p:cNvSpPr/>
            <p:nvPr/>
          </p:nvSpPr>
          <p:spPr>
            <a:xfrm>
              <a:off x="1907486" y="1169098"/>
              <a:ext cx="3523361" cy="334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5000"/>
                </a:lnSpc>
                <a:buClr>
                  <a:schemeClr val="accent6">
                    <a:lumMod val="75000"/>
                  </a:schemeClr>
                </a:buClr>
              </a:pPr>
              <a:r>
                <a:rPr lang="pt-BR" sz="1400" dirty="0">
                  <a:latin typeface="Century Gothic" panose="020B0502020202020204" pitchFamily="34" charset="0"/>
                </a:rPr>
                <a:t>Etanol físico</a:t>
              </a:r>
            </a:p>
          </p:txBody>
        </p:sp>
        <p:cxnSp>
          <p:nvCxnSpPr>
            <p:cNvPr id="52" name="Conector de seta reta 51"/>
            <p:cNvCxnSpPr/>
            <p:nvPr/>
          </p:nvCxnSpPr>
          <p:spPr>
            <a:xfrm flipV="1">
              <a:off x="6751649" y="1566663"/>
              <a:ext cx="972000" cy="2213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tângulo 52"/>
            <p:cNvSpPr/>
            <p:nvPr/>
          </p:nvSpPr>
          <p:spPr>
            <a:xfrm>
              <a:off x="4306268" y="1166158"/>
              <a:ext cx="3523361" cy="334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5000"/>
                </a:lnSpc>
                <a:buClr>
                  <a:schemeClr val="accent6">
                    <a:lumMod val="75000"/>
                  </a:schemeClr>
                </a:buClr>
              </a:pPr>
              <a:r>
                <a:rPr lang="pt-BR" sz="1400" dirty="0">
                  <a:latin typeface="Century Gothic" panose="020B0502020202020204" pitchFamily="34" charset="0"/>
                </a:rPr>
                <a:t>Etanol físico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7471232" y="742121"/>
              <a:ext cx="1922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rgbClr val="588121"/>
                  </a:solidFill>
                  <a:latin typeface="Century Gothic" panose="020B0502020202020204" pitchFamily="34" charset="0"/>
                </a:rPr>
                <a:t>Mercado físico</a:t>
              </a:r>
            </a:p>
          </p:txBody>
        </p:sp>
        <p:pic>
          <p:nvPicPr>
            <p:cNvPr id="2050" name="Picture 2" descr="Resultado de imagem para veiculo emitindo poluiÃ§Ã£o desenho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1" t="47965" r="4878" b="21773"/>
            <a:stretch/>
          </p:blipFill>
          <p:spPr bwMode="auto">
            <a:xfrm>
              <a:off x="7648304" y="1344647"/>
              <a:ext cx="1322868" cy="48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Retângulo 58"/>
          <p:cNvSpPr/>
          <p:nvPr/>
        </p:nvSpPr>
        <p:spPr>
          <a:xfrm>
            <a:off x="-695555" y="1203578"/>
            <a:ext cx="3523361" cy="334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  <a:buClr>
                <a:schemeClr val="accent6">
                  <a:lumMod val="75000"/>
                </a:schemeClr>
              </a:buClr>
            </a:pPr>
            <a:r>
              <a:rPr lang="pt-BR" sz="1400" dirty="0">
                <a:latin typeface="Century Gothic" panose="020B0502020202020204" pitchFamily="34" charset="0"/>
              </a:rPr>
              <a:t>Etanol físico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04B97535-5373-4F5B-B289-37517E947D72}"/>
              </a:ext>
            </a:extLst>
          </p:cNvPr>
          <p:cNvSpPr txBox="1"/>
          <p:nvPr/>
        </p:nvSpPr>
        <p:spPr>
          <a:xfrm>
            <a:off x="129222" y="156091"/>
            <a:ext cx="5358827" cy="400103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pt-BR" sz="2000" b="1" spc="-5" dirty="0">
                <a:latin typeface="Century Gothic" panose="020B0502020202020204" pitchFamily="34" charset="0"/>
                <a:ea typeface="+mj-ea"/>
                <a:cs typeface="+mj-cs"/>
              </a:rPr>
              <a:t>FUNCIONAMENTO DO MERCADO DE </a:t>
            </a:r>
            <a:r>
              <a:rPr lang="pt-BR" sz="2000" b="1" spc="-5" dirty="0" err="1">
                <a:latin typeface="Century Gothic" panose="020B0502020202020204" pitchFamily="34" charset="0"/>
                <a:ea typeface="+mj-ea"/>
                <a:cs typeface="+mj-cs"/>
              </a:rPr>
              <a:t>CBios</a:t>
            </a:r>
            <a:endParaRPr lang="pt-BR" sz="2000" b="1" spc="-5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1A4A5DA5-5EAC-418A-9D09-7B9C0379520D}"/>
              </a:ext>
            </a:extLst>
          </p:cNvPr>
          <p:cNvCxnSpPr/>
          <p:nvPr/>
        </p:nvCxnSpPr>
        <p:spPr>
          <a:xfrm>
            <a:off x="191954" y="556194"/>
            <a:ext cx="7884000" cy="0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5" name="Grupo 6">
            <a:extLst>
              <a:ext uri="{FF2B5EF4-FFF2-40B4-BE49-F238E27FC236}">
                <a16:creationId xmlns:a16="http://schemas.microsoft.com/office/drawing/2014/main" id="{8580636C-A6DD-41DD-8BF1-37373B846D2C}"/>
              </a:ext>
            </a:extLst>
          </p:cNvPr>
          <p:cNvGrpSpPr/>
          <p:nvPr/>
        </p:nvGrpSpPr>
        <p:grpSpPr>
          <a:xfrm>
            <a:off x="7996983" y="169221"/>
            <a:ext cx="944647" cy="239137"/>
            <a:chOff x="9690101" y="7034213"/>
            <a:chExt cx="3048000" cy="757238"/>
          </a:xfrm>
        </p:grpSpPr>
        <p:sp>
          <p:nvSpPr>
            <p:cNvPr id="46" name="Rectangle 11">
              <a:extLst>
                <a:ext uri="{FF2B5EF4-FFF2-40B4-BE49-F238E27FC236}">
                  <a16:creationId xmlns:a16="http://schemas.microsoft.com/office/drawing/2014/main" id="{E83B5DF9-1D69-437C-8544-1F607632D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9476" y="7053263"/>
              <a:ext cx="236538" cy="704850"/>
            </a:xfrm>
            <a:prstGeom prst="rect">
              <a:avLst/>
            </a:prstGeom>
            <a:solidFill>
              <a:srgbClr val="8C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38723721-0BE6-43F9-8AE9-C0D404AD4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0101" y="7038975"/>
              <a:ext cx="1214438" cy="730250"/>
            </a:xfrm>
            <a:custGeom>
              <a:avLst/>
              <a:gdLst>
                <a:gd name="T0" fmla="*/ 254 w 324"/>
                <a:gd name="T1" fmla="*/ 0 h 195"/>
                <a:gd name="T2" fmla="*/ 193 w 324"/>
                <a:gd name="T3" fmla="*/ 28 h 195"/>
                <a:gd name="T4" fmla="*/ 188 w 324"/>
                <a:gd name="T5" fmla="*/ 37 h 195"/>
                <a:gd name="T6" fmla="*/ 187 w 324"/>
                <a:gd name="T7" fmla="*/ 37 h 195"/>
                <a:gd name="T8" fmla="*/ 187 w 324"/>
                <a:gd name="T9" fmla="*/ 4 h 195"/>
                <a:gd name="T10" fmla="*/ 130 w 324"/>
                <a:gd name="T11" fmla="*/ 4 h 195"/>
                <a:gd name="T12" fmla="*/ 130 w 324"/>
                <a:gd name="T13" fmla="*/ 81 h 195"/>
                <a:gd name="T14" fmla="*/ 130 w 324"/>
                <a:gd name="T15" fmla="*/ 89 h 195"/>
                <a:gd name="T16" fmla="*/ 91 w 324"/>
                <a:gd name="T17" fmla="*/ 137 h 195"/>
                <a:gd name="T18" fmla="*/ 62 w 324"/>
                <a:gd name="T19" fmla="*/ 92 h 195"/>
                <a:gd name="T20" fmla="*/ 62 w 324"/>
                <a:gd name="T21" fmla="*/ 4 h 195"/>
                <a:gd name="T22" fmla="*/ 0 w 324"/>
                <a:gd name="T23" fmla="*/ 4 h 195"/>
                <a:gd name="T24" fmla="*/ 0 w 324"/>
                <a:gd name="T25" fmla="*/ 117 h 195"/>
                <a:gd name="T26" fmla="*/ 69 w 324"/>
                <a:gd name="T27" fmla="*/ 195 h 195"/>
                <a:gd name="T28" fmla="*/ 130 w 324"/>
                <a:gd name="T29" fmla="*/ 161 h 195"/>
                <a:gd name="T30" fmla="*/ 135 w 324"/>
                <a:gd name="T31" fmla="*/ 152 h 195"/>
                <a:gd name="T32" fmla="*/ 136 w 324"/>
                <a:gd name="T33" fmla="*/ 152 h 195"/>
                <a:gd name="T34" fmla="*/ 136 w 324"/>
                <a:gd name="T35" fmla="*/ 192 h 195"/>
                <a:gd name="T36" fmla="*/ 193 w 324"/>
                <a:gd name="T37" fmla="*/ 192 h 195"/>
                <a:gd name="T38" fmla="*/ 193 w 324"/>
                <a:gd name="T39" fmla="*/ 109 h 195"/>
                <a:gd name="T40" fmla="*/ 193 w 324"/>
                <a:gd name="T41" fmla="*/ 100 h 195"/>
                <a:gd name="T42" fmla="*/ 232 w 324"/>
                <a:gd name="T43" fmla="*/ 52 h 195"/>
                <a:gd name="T44" fmla="*/ 261 w 324"/>
                <a:gd name="T45" fmla="*/ 98 h 195"/>
                <a:gd name="T46" fmla="*/ 261 w 324"/>
                <a:gd name="T47" fmla="*/ 192 h 195"/>
                <a:gd name="T48" fmla="*/ 324 w 324"/>
                <a:gd name="T49" fmla="*/ 192 h 195"/>
                <a:gd name="T50" fmla="*/ 324 w 324"/>
                <a:gd name="T51" fmla="*/ 72 h 195"/>
                <a:gd name="T52" fmla="*/ 254 w 32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4" h="195">
                  <a:moveTo>
                    <a:pt x="254" y="0"/>
                  </a:moveTo>
                  <a:cubicBezTo>
                    <a:pt x="229" y="0"/>
                    <a:pt x="207" y="9"/>
                    <a:pt x="193" y="28"/>
                  </a:cubicBezTo>
                  <a:cubicBezTo>
                    <a:pt x="191" y="31"/>
                    <a:pt x="190" y="34"/>
                    <a:pt x="188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4"/>
                    <a:pt x="130" y="87"/>
                    <a:pt x="130" y="89"/>
                  </a:cubicBezTo>
                  <a:cubicBezTo>
                    <a:pt x="128" y="122"/>
                    <a:pt x="115" y="137"/>
                    <a:pt x="91" y="137"/>
                  </a:cubicBezTo>
                  <a:cubicBezTo>
                    <a:pt x="74" y="137"/>
                    <a:pt x="62" y="126"/>
                    <a:pt x="62" y="92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57"/>
                    <a:pt x="20" y="195"/>
                    <a:pt x="69" y="195"/>
                  </a:cubicBezTo>
                  <a:cubicBezTo>
                    <a:pt x="94" y="195"/>
                    <a:pt x="117" y="181"/>
                    <a:pt x="130" y="161"/>
                  </a:cubicBezTo>
                  <a:cubicBezTo>
                    <a:pt x="132" y="158"/>
                    <a:pt x="134" y="155"/>
                    <a:pt x="135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93" y="192"/>
                    <a:pt x="193" y="192"/>
                    <a:pt x="193" y="192"/>
                  </a:cubicBezTo>
                  <a:cubicBezTo>
                    <a:pt x="193" y="109"/>
                    <a:pt x="193" y="109"/>
                    <a:pt x="193" y="109"/>
                  </a:cubicBezTo>
                  <a:cubicBezTo>
                    <a:pt x="193" y="106"/>
                    <a:pt x="193" y="103"/>
                    <a:pt x="193" y="100"/>
                  </a:cubicBezTo>
                  <a:cubicBezTo>
                    <a:pt x="195" y="67"/>
                    <a:pt x="208" y="52"/>
                    <a:pt x="232" y="52"/>
                  </a:cubicBezTo>
                  <a:cubicBezTo>
                    <a:pt x="249" y="52"/>
                    <a:pt x="261" y="64"/>
                    <a:pt x="261" y="98"/>
                  </a:cubicBezTo>
                  <a:cubicBezTo>
                    <a:pt x="261" y="192"/>
                    <a:pt x="261" y="192"/>
                    <a:pt x="261" y="192"/>
                  </a:cubicBezTo>
                  <a:cubicBezTo>
                    <a:pt x="324" y="192"/>
                    <a:pt x="324" y="192"/>
                    <a:pt x="324" y="192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4" y="35"/>
                    <a:pt x="304" y="0"/>
                    <a:pt x="254" y="0"/>
                  </a:cubicBezTo>
                </a:path>
              </a:pathLst>
            </a:custGeom>
            <a:solidFill>
              <a:srgbClr val="8C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D8B1E9F5-F57C-4FB3-9B55-4F12B56C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851" y="7034213"/>
              <a:ext cx="1365250" cy="757238"/>
            </a:xfrm>
            <a:custGeom>
              <a:avLst/>
              <a:gdLst>
                <a:gd name="T0" fmla="*/ 302 w 364"/>
                <a:gd name="T1" fmla="*/ 1 h 202"/>
                <a:gd name="T2" fmla="*/ 295 w 364"/>
                <a:gd name="T3" fmla="*/ 0 h 202"/>
                <a:gd name="T4" fmla="*/ 229 w 364"/>
                <a:gd name="T5" fmla="*/ 36 h 202"/>
                <a:gd name="T6" fmla="*/ 196 w 364"/>
                <a:gd name="T7" fmla="*/ 92 h 202"/>
                <a:gd name="T8" fmla="*/ 148 w 364"/>
                <a:gd name="T9" fmla="*/ 144 h 202"/>
                <a:gd name="T10" fmla="*/ 119 w 364"/>
                <a:gd name="T11" fmla="*/ 148 h 202"/>
                <a:gd name="T12" fmla="*/ 67 w 364"/>
                <a:gd name="T13" fmla="*/ 99 h 202"/>
                <a:gd name="T14" fmla="*/ 72 w 364"/>
                <a:gd name="T15" fmla="*/ 74 h 202"/>
                <a:gd name="T16" fmla="*/ 116 w 364"/>
                <a:gd name="T17" fmla="*/ 48 h 202"/>
                <a:gd name="T18" fmla="*/ 155 w 364"/>
                <a:gd name="T19" fmla="*/ 58 h 202"/>
                <a:gd name="T20" fmla="*/ 159 w 364"/>
                <a:gd name="T21" fmla="*/ 11 h 202"/>
                <a:gd name="T22" fmla="*/ 108 w 364"/>
                <a:gd name="T23" fmla="*/ 1 h 202"/>
                <a:gd name="T24" fmla="*/ 0 w 364"/>
                <a:gd name="T25" fmla="*/ 98 h 202"/>
                <a:gd name="T26" fmla="*/ 84 w 364"/>
                <a:gd name="T27" fmla="*/ 194 h 202"/>
                <a:gd name="T28" fmla="*/ 172 w 364"/>
                <a:gd name="T29" fmla="*/ 172 h 202"/>
                <a:gd name="T30" fmla="*/ 245 w 364"/>
                <a:gd name="T31" fmla="*/ 67 h 202"/>
                <a:gd name="T32" fmla="*/ 273 w 364"/>
                <a:gd name="T33" fmla="*/ 53 h 202"/>
                <a:gd name="T34" fmla="*/ 302 w 364"/>
                <a:gd name="T35" fmla="*/ 98 h 202"/>
                <a:gd name="T36" fmla="*/ 302 w 364"/>
                <a:gd name="T37" fmla="*/ 193 h 202"/>
                <a:gd name="T38" fmla="*/ 364 w 364"/>
                <a:gd name="T39" fmla="*/ 193 h 202"/>
                <a:gd name="T40" fmla="*/ 364 w 364"/>
                <a:gd name="T41" fmla="*/ 73 h 202"/>
                <a:gd name="T42" fmla="*/ 302 w 364"/>
                <a:gd name="T43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4" h="202">
                  <a:moveTo>
                    <a:pt x="302" y="1"/>
                  </a:moveTo>
                  <a:cubicBezTo>
                    <a:pt x="300" y="1"/>
                    <a:pt x="298" y="0"/>
                    <a:pt x="295" y="0"/>
                  </a:cubicBezTo>
                  <a:cubicBezTo>
                    <a:pt x="251" y="0"/>
                    <a:pt x="229" y="36"/>
                    <a:pt x="229" y="36"/>
                  </a:cubicBezTo>
                  <a:cubicBezTo>
                    <a:pt x="216" y="51"/>
                    <a:pt x="208" y="76"/>
                    <a:pt x="196" y="92"/>
                  </a:cubicBezTo>
                  <a:cubicBezTo>
                    <a:pt x="189" y="103"/>
                    <a:pt x="172" y="133"/>
                    <a:pt x="148" y="144"/>
                  </a:cubicBezTo>
                  <a:cubicBezTo>
                    <a:pt x="143" y="146"/>
                    <a:pt x="131" y="148"/>
                    <a:pt x="119" y="148"/>
                  </a:cubicBezTo>
                  <a:cubicBezTo>
                    <a:pt x="92" y="148"/>
                    <a:pt x="67" y="129"/>
                    <a:pt x="67" y="99"/>
                  </a:cubicBezTo>
                  <a:cubicBezTo>
                    <a:pt x="67" y="90"/>
                    <a:pt x="69" y="81"/>
                    <a:pt x="72" y="74"/>
                  </a:cubicBezTo>
                  <a:cubicBezTo>
                    <a:pt x="80" y="57"/>
                    <a:pt x="96" y="48"/>
                    <a:pt x="116" y="48"/>
                  </a:cubicBezTo>
                  <a:cubicBezTo>
                    <a:pt x="131" y="48"/>
                    <a:pt x="143" y="51"/>
                    <a:pt x="155" y="58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45" y="4"/>
                    <a:pt x="128" y="1"/>
                    <a:pt x="108" y="1"/>
                  </a:cubicBezTo>
                  <a:cubicBezTo>
                    <a:pt x="47" y="1"/>
                    <a:pt x="0" y="36"/>
                    <a:pt x="0" y="98"/>
                  </a:cubicBezTo>
                  <a:cubicBezTo>
                    <a:pt x="0" y="151"/>
                    <a:pt x="35" y="185"/>
                    <a:pt x="84" y="194"/>
                  </a:cubicBezTo>
                  <a:cubicBezTo>
                    <a:pt x="134" y="202"/>
                    <a:pt x="160" y="184"/>
                    <a:pt x="172" y="172"/>
                  </a:cubicBezTo>
                  <a:cubicBezTo>
                    <a:pt x="207" y="139"/>
                    <a:pt x="245" y="67"/>
                    <a:pt x="245" y="67"/>
                  </a:cubicBezTo>
                  <a:cubicBezTo>
                    <a:pt x="251" y="57"/>
                    <a:pt x="257" y="53"/>
                    <a:pt x="273" y="53"/>
                  </a:cubicBezTo>
                  <a:cubicBezTo>
                    <a:pt x="289" y="53"/>
                    <a:pt x="302" y="64"/>
                    <a:pt x="302" y="98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64" y="193"/>
                    <a:pt x="364" y="193"/>
                    <a:pt x="364" y="19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37"/>
                    <a:pt x="346" y="4"/>
                    <a:pt x="302" y="1"/>
                  </a:cubicBezTo>
                </a:path>
              </a:pathLst>
            </a:custGeom>
            <a:solidFill>
              <a:srgbClr val="8C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Oval 14">
              <a:extLst>
                <a:ext uri="{FF2B5EF4-FFF2-40B4-BE49-F238E27FC236}">
                  <a16:creationId xmlns:a16="http://schemas.microsoft.com/office/drawing/2014/main" id="{6660E598-D65A-42B4-86A3-0C251BE41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1851" y="7427913"/>
              <a:ext cx="169863" cy="169863"/>
            </a:xfrm>
            <a:prstGeom prst="ellipse">
              <a:avLst/>
            </a:pr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7329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49" grpId="0"/>
      <p:bldP spid="39" grpId="0"/>
      <p:bldP spid="62" grpId="0"/>
      <p:bldP spid="64" grpId="0"/>
      <p:bldP spid="84" grpId="0" animBg="1"/>
      <p:bldP spid="44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/>
          <p:cNvSpPr txBox="1"/>
          <p:nvPr/>
        </p:nvSpPr>
        <p:spPr>
          <a:xfrm>
            <a:off x="882338" y="799883"/>
            <a:ext cx="2559842" cy="80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14000"/>
              </a:lnSpc>
            </a:pP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Preço petróleo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(mercado internacional) e </a:t>
            </a:r>
            <a:r>
              <a:rPr lang="pt-BR" sz="1400" b="1" dirty="0">
                <a:latin typeface="Century Gothic" panose="020B0502020202020204" pitchFamily="34" charset="0"/>
              </a:rPr>
              <a:t>preço gasolina </a:t>
            </a:r>
            <a:r>
              <a:rPr lang="pt-BR" sz="1400" dirty="0">
                <a:latin typeface="Century Gothic" panose="020B0502020202020204" pitchFamily="34" charset="0"/>
              </a:rPr>
              <a:t>mercado interno</a:t>
            </a:r>
            <a:endParaRPr lang="pt-BR" sz="1050" b="1" dirty="0">
              <a:latin typeface="Century Gothic" panose="020B0502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CE06CB8-5ED6-4033-A78A-70A93A190475}"/>
              </a:ext>
            </a:extLst>
          </p:cNvPr>
          <p:cNvSpPr txBox="1"/>
          <p:nvPr/>
        </p:nvSpPr>
        <p:spPr>
          <a:xfrm>
            <a:off x="963049" y="1699642"/>
            <a:ext cx="2528776" cy="583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14000"/>
              </a:lnSpc>
            </a:pPr>
            <a:r>
              <a:rPr lang="pt-BR" sz="1400" b="1" dirty="0">
                <a:latin typeface="Century Gothic" panose="020B0502020202020204" pitchFamily="34" charset="0"/>
              </a:rPr>
              <a:t>Preço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açúcar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- mercado internacional</a:t>
            </a:r>
            <a:endParaRPr lang="pt-BR" sz="105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504CA33-69C0-4F19-A40F-BEE5326A3D13}"/>
              </a:ext>
            </a:extLst>
          </p:cNvPr>
          <p:cNvSpPr txBox="1"/>
          <p:nvPr/>
        </p:nvSpPr>
        <p:spPr>
          <a:xfrm>
            <a:off x="985033" y="2493841"/>
            <a:ext cx="2037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Taxa de </a:t>
            </a: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câmbio</a:t>
            </a:r>
            <a:endParaRPr lang="pt-BR" sz="1050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3DA3785-2106-4A26-9209-8DB6EF67AB33}"/>
              </a:ext>
            </a:extLst>
          </p:cNvPr>
          <p:cNvSpPr txBox="1"/>
          <p:nvPr/>
        </p:nvSpPr>
        <p:spPr>
          <a:xfrm>
            <a:off x="837239" y="4341138"/>
            <a:ext cx="2559842" cy="704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14000"/>
              </a:lnSpc>
            </a:pPr>
            <a:r>
              <a:rPr lang="pt-B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Tributos</a:t>
            </a: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sobre combustíveis, </a:t>
            </a:r>
            <a:r>
              <a:rPr lang="pt-B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situação econômica, aspectos regulatórios, etc.</a:t>
            </a:r>
            <a:endParaRPr lang="pt-BR" sz="1000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E0DE7CE-9BD3-4AE7-81BC-85EF24A212AB}"/>
              </a:ext>
            </a:extLst>
          </p:cNvPr>
          <p:cNvSpPr txBox="1"/>
          <p:nvPr/>
        </p:nvSpPr>
        <p:spPr>
          <a:xfrm>
            <a:off x="3727758" y="3477427"/>
            <a:ext cx="2159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pt-BR" sz="1400" b="1" dirty="0">
                <a:solidFill>
                  <a:srgbClr val="588121"/>
                </a:solidFill>
                <a:latin typeface="Century Gothic" panose="020B0502020202020204" pitchFamily="34" charset="0"/>
              </a:rPr>
              <a:t>Meta de </a:t>
            </a:r>
            <a:r>
              <a:rPr lang="pt-BR" sz="1400" b="1" dirty="0" err="1">
                <a:solidFill>
                  <a:srgbClr val="588121"/>
                </a:solidFill>
                <a:latin typeface="Century Gothic" panose="020B0502020202020204" pitchFamily="34" charset="0"/>
              </a:rPr>
              <a:t>descarbonização</a:t>
            </a:r>
            <a:r>
              <a:rPr lang="pt-BR" sz="1400" b="1" dirty="0">
                <a:solidFill>
                  <a:srgbClr val="588121"/>
                </a:solidFill>
                <a:latin typeface="Century Gothic" panose="020B0502020202020204" pitchFamily="34" charset="0"/>
              </a:rPr>
              <a:t> e comercialização de </a:t>
            </a:r>
            <a:r>
              <a:rPr lang="pt-BR" sz="1400" b="1" dirty="0" err="1">
                <a:solidFill>
                  <a:srgbClr val="588121"/>
                </a:solidFill>
                <a:latin typeface="Century Gothic" panose="020B0502020202020204" pitchFamily="34" charset="0"/>
              </a:rPr>
              <a:t>CBio</a:t>
            </a:r>
            <a:endParaRPr lang="pt-BR" sz="1050" b="1" dirty="0">
              <a:solidFill>
                <a:srgbClr val="58812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Resultado de imagem para preço petroleo - clipart">
            <a:extLst>
              <a:ext uri="{FF2B5EF4-FFF2-40B4-BE49-F238E27FC236}">
                <a16:creationId xmlns:a16="http://schemas.microsoft.com/office/drawing/2014/main" id="{F2D5EE2E-F4BB-4FAD-B79B-2F6BFCF27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8" y="872038"/>
            <a:ext cx="440834" cy="6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saca de açucar">
            <a:extLst>
              <a:ext uri="{FF2B5EF4-FFF2-40B4-BE49-F238E27FC236}">
                <a16:creationId xmlns:a16="http://schemas.microsoft.com/office/drawing/2014/main" id="{C1CB8215-B8FF-44C7-A73A-9223702B5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BEAE6"/>
              </a:clrFrom>
              <a:clrTo>
                <a:srgbClr val="EBEA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/>
          <a:stretch/>
        </p:blipFill>
        <p:spPr bwMode="auto">
          <a:xfrm>
            <a:off x="178691" y="1750736"/>
            <a:ext cx="752298" cy="40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m relacionada">
            <a:extLst>
              <a:ext uri="{FF2B5EF4-FFF2-40B4-BE49-F238E27FC236}">
                <a16:creationId xmlns:a16="http://schemas.microsoft.com/office/drawing/2014/main" id="{485352EC-D184-4747-B04E-8ABAEB82B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6DC4B3"/>
              </a:clrFrom>
              <a:clrTo>
                <a:srgbClr val="6DC4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4"/>
          <a:stretch/>
        </p:blipFill>
        <p:spPr bwMode="auto">
          <a:xfrm>
            <a:off x="104102" y="4260071"/>
            <a:ext cx="708825" cy="6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C79A2CE-F092-4F79-B78E-1CCCCDEB583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765" y="2640163"/>
            <a:ext cx="1010953" cy="81969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7A64407-C587-497A-9650-EB2A06EDD13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722" y="2396718"/>
            <a:ext cx="826912" cy="465138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01F3FBF1-799F-46B9-B03B-EF8FDC7619C3}"/>
              </a:ext>
            </a:extLst>
          </p:cNvPr>
          <p:cNvSpPr txBox="1"/>
          <p:nvPr/>
        </p:nvSpPr>
        <p:spPr>
          <a:xfrm>
            <a:off x="129222" y="156091"/>
            <a:ext cx="4262052" cy="400103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pt-BR" sz="2000" b="1" spc="-5" dirty="0">
                <a:latin typeface="Century Gothic" panose="020B0502020202020204" pitchFamily="34" charset="0"/>
                <a:ea typeface="+mj-ea"/>
                <a:cs typeface="+mj-cs"/>
              </a:rPr>
              <a:t>DINÂMICA MERCADO DE ETANOL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A4387E2D-D8FD-4B87-AD37-7295480EA472}"/>
              </a:ext>
            </a:extLst>
          </p:cNvPr>
          <p:cNvCxnSpPr>
            <a:cxnSpLocks/>
          </p:cNvCxnSpPr>
          <p:nvPr/>
        </p:nvCxnSpPr>
        <p:spPr>
          <a:xfrm>
            <a:off x="191954" y="556194"/>
            <a:ext cx="4199320" cy="0"/>
          </a:xfrm>
          <a:prstGeom prst="line">
            <a:avLst/>
          </a:prstGeom>
          <a:ln w="158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99712BE-3A07-4D74-9B3F-7E6629BBE31A}"/>
              </a:ext>
            </a:extLst>
          </p:cNvPr>
          <p:cNvSpPr txBox="1"/>
          <p:nvPr/>
        </p:nvSpPr>
        <p:spPr>
          <a:xfrm>
            <a:off x="4010771" y="1432652"/>
            <a:ext cx="1540042" cy="101566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Mercado de etanol e </a:t>
            </a:r>
            <a:r>
              <a:rPr lang="pt-BR" sz="2000" b="1" dirty="0" err="1"/>
              <a:t>CBios</a:t>
            </a:r>
            <a:endParaRPr lang="pt-BR" sz="2000" b="1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B5BAEE3-0A4F-4E9B-B290-C3A3BEF33C4C}"/>
              </a:ext>
            </a:extLst>
          </p:cNvPr>
          <p:cNvSpPr txBox="1"/>
          <p:nvPr/>
        </p:nvSpPr>
        <p:spPr>
          <a:xfrm>
            <a:off x="6012821" y="2972279"/>
            <a:ext cx="2804028" cy="1360136"/>
          </a:xfrm>
          <a:prstGeom prst="rect">
            <a:avLst/>
          </a:prstGeom>
          <a:solidFill>
            <a:srgbClr val="92D050">
              <a:alpha val="22000"/>
            </a:srgb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>
            <a:defPPr>
              <a:defRPr lang="pt-BR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Oferta de biodiesel (mercado soja, farelo, etc.)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Oferta de outros biocombustíveis (</a:t>
            </a:r>
            <a:r>
              <a:rPr lang="pt-BR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biometano</a:t>
            </a:r>
            <a:r>
              <a:rPr lang="pt-B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biogás, etc.)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Mercado de diesel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Mercado combustível aviação</a:t>
            </a:r>
          </a:p>
        </p:txBody>
      </p:sp>
      <p:pic>
        <p:nvPicPr>
          <p:cNvPr id="3074" name="Picture 2" descr="Resultado de imagem para mercado automotivo">
            <a:extLst>
              <a:ext uri="{FF2B5EF4-FFF2-40B4-BE49-F238E27FC236}">
                <a16:creationId xmlns:a16="http://schemas.microsoft.com/office/drawing/2014/main" id="{7A393882-DF4E-4029-A2F4-3DD8F8283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8" y="3048438"/>
            <a:ext cx="696923" cy="49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667E9D9C-5132-4C30-BC18-73AE743034AA}"/>
              </a:ext>
            </a:extLst>
          </p:cNvPr>
          <p:cNvSpPr txBox="1"/>
          <p:nvPr/>
        </p:nvSpPr>
        <p:spPr>
          <a:xfrm>
            <a:off x="949084" y="3069188"/>
            <a:ext cx="2037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Mercado automotivo</a:t>
            </a:r>
            <a:endParaRPr lang="pt-BR" sz="1050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48C6261B-B5DE-40C3-88FD-988225D90555}"/>
              </a:ext>
            </a:extLst>
          </p:cNvPr>
          <p:cNvCxnSpPr>
            <a:stCxn id="27" idx="3"/>
            <a:endCxn id="9" idx="1"/>
          </p:cNvCxnSpPr>
          <p:nvPr/>
        </p:nvCxnSpPr>
        <p:spPr>
          <a:xfrm>
            <a:off x="3442180" y="1203648"/>
            <a:ext cx="568591" cy="736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CDFB2BE6-1A7A-408D-BED9-28A2435B97FB}"/>
              </a:ext>
            </a:extLst>
          </p:cNvPr>
          <p:cNvCxnSpPr>
            <a:cxnSpLocks/>
          </p:cNvCxnSpPr>
          <p:nvPr/>
        </p:nvCxnSpPr>
        <p:spPr>
          <a:xfrm flipV="1">
            <a:off x="3478508" y="1886303"/>
            <a:ext cx="306047" cy="71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>
            <a:extLst>
              <a:ext uri="{FF2B5EF4-FFF2-40B4-BE49-F238E27FC236}">
                <a16:creationId xmlns:a16="http://schemas.microsoft.com/office/drawing/2014/main" id="{AD690C05-FBEB-4F04-B5A5-BBD46C1006C5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3022037" y="2004690"/>
            <a:ext cx="774652" cy="643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26140BA0-EEAF-4A0E-96BE-908F531949A7}"/>
              </a:ext>
            </a:extLst>
          </p:cNvPr>
          <p:cNvCxnSpPr>
            <a:cxnSpLocks/>
            <a:stCxn id="49" idx="3"/>
          </p:cNvCxnSpPr>
          <p:nvPr/>
        </p:nvCxnSpPr>
        <p:spPr>
          <a:xfrm flipV="1">
            <a:off x="2986088" y="2112377"/>
            <a:ext cx="853260" cy="1110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7BDC4CBE-54DF-41D1-B6C2-43907C0ECB4E}"/>
              </a:ext>
            </a:extLst>
          </p:cNvPr>
          <p:cNvCxnSpPr>
            <a:cxnSpLocks/>
            <a:stCxn id="68" idx="3"/>
          </p:cNvCxnSpPr>
          <p:nvPr/>
        </p:nvCxnSpPr>
        <p:spPr>
          <a:xfrm flipV="1">
            <a:off x="2948388" y="2197197"/>
            <a:ext cx="917594" cy="16724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082C04EA-A348-45D9-908A-85A6842690D8}"/>
              </a:ext>
            </a:extLst>
          </p:cNvPr>
          <p:cNvSpPr txBox="1"/>
          <p:nvPr/>
        </p:nvSpPr>
        <p:spPr>
          <a:xfrm>
            <a:off x="911384" y="3715772"/>
            <a:ext cx="2037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Mercado de milho</a:t>
            </a:r>
            <a:endParaRPr lang="pt-BR" sz="1050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6" name="Picture 4" descr="Resultado de imagem para mercado milho">
            <a:extLst>
              <a:ext uri="{FF2B5EF4-FFF2-40B4-BE49-F238E27FC236}">
                <a16:creationId xmlns:a16="http://schemas.microsoft.com/office/drawing/2014/main" id="{36D48A40-D27A-4DF0-B156-1CFAB444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" y="3576650"/>
            <a:ext cx="781362" cy="5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id="{9BB09839-CCEE-477A-8FCC-00104C1076C1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3397081" y="2240247"/>
            <a:ext cx="535937" cy="2453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de Seta Reta 80">
            <a:extLst>
              <a:ext uri="{FF2B5EF4-FFF2-40B4-BE49-F238E27FC236}">
                <a16:creationId xmlns:a16="http://schemas.microsoft.com/office/drawing/2014/main" id="{45E02D1E-1269-4690-B60F-668CA51B130F}"/>
              </a:ext>
            </a:extLst>
          </p:cNvPr>
          <p:cNvCxnSpPr>
            <a:cxnSpLocks/>
          </p:cNvCxnSpPr>
          <p:nvPr/>
        </p:nvCxnSpPr>
        <p:spPr>
          <a:xfrm flipV="1">
            <a:off x="4630655" y="2186803"/>
            <a:ext cx="0" cy="442484"/>
          </a:xfrm>
          <a:prstGeom prst="straightConnector1">
            <a:avLst/>
          </a:prstGeom>
          <a:ln>
            <a:solidFill>
              <a:srgbClr val="5881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de Seta Reta 84">
            <a:extLst>
              <a:ext uri="{FF2B5EF4-FFF2-40B4-BE49-F238E27FC236}">
                <a16:creationId xmlns:a16="http://schemas.microsoft.com/office/drawing/2014/main" id="{9075561B-B931-4638-86AB-A913470BA6D0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5225718" y="3050009"/>
            <a:ext cx="796274" cy="606982"/>
          </a:xfrm>
          <a:prstGeom prst="straightConnector1">
            <a:avLst/>
          </a:prstGeom>
          <a:ln>
            <a:solidFill>
              <a:srgbClr val="5881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3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2" grpId="0"/>
      <p:bldP spid="9" grpId="0" animBg="1"/>
      <p:bldP spid="18" grpId="0" animBg="1"/>
      <p:bldP spid="49" grpId="0"/>
      <p:bldP spid="6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8963</TotalTime>
  <Words>735</Words>
  <Application>Microsoft Office PowerPoint</Application>
  <PresentationFormat>Apresentação na tela (16:9)</PresentationFormat>
  <Paragraphs>165</Paragraphs>
  <Slides>16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Century Gothic</vt:lpstr>
      <vt:lpstr>Courier New</vt:lpstr>
      <vt:lpstr>Tahoma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finais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PPT20</dc:creator>
  <cp:lastModifiedBy>Guilherme Belon</cp:lastModifiedBy>
  <cp:revision>737</cp:revision>
  <dcterms:created xsi:type="dcterms:W3CDTF">2014-12-10T12:40:03Z</dcterms:created>
  <dcterms:modified xsi:type="dcterms:W3CDTF">2018-08-15T15:51:40Z</dcterms:modified>
</cp:coreProperties>
</file>